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notesMasterIdLst>
    <p:notesMasterId r:id="rId36"/>
  </p:notesMasterIdLst>
  <p:sldIdLst>
    <p:sldId id="1407" r:id="rId4"/>
    <p:sldId id="259" r:id="rId5"/>
    <p:sldId id="260" r:id="rId6"/>
    <p:sldId id="1409" r:id="rId7"/>
    <p:sldId id="272" r:id="rId8"/>
    <p:sldId id="279" r:id="rId9"/>
    <p:sldId id="296" r:id="rId10"/>
    <p:sldId id="298" r:id="rId11"/>
    <p:sldId id="1440" r:id="rId12"/>
    <p:sldId id="278" r:id="rId13"/>
    <p:sldId id="280" r:id="rId14"/>
    <p:sldId id="281" r:id="rId15"/>
    <p:sldId id="282" r:id="rId16"/>
    <p:sldId id="294" r:id="rId17"/>
    <p:sldId id="285" r:id="rId18"/>
    <p:sldId id="286" r:id="rId19"/>
    <p:sldId id="287" r:id="rId20"/>
    <p:sldId id="283" r:id="rId21"/>
    <p:sldId id="293" r:id="rId22"/>
    <p:sldId id="284" r:id="rId23"/>
    <p:sldId id="295" r:id="rId24"/>
    <p:sldId id="1439" r:id="rId25"/>
    <p:sldId id="1424" r:id="rId26"/>
    <p:sldId id="1438" r:id="rId27"/>
    <p:sldId id="1425" r:id="rId28"/>
    <p:sldId id="1427" r:id="rId29"/>
    <p:sldId id="267" r:id="rId30"/>
    <p:sldId id="1437" r:id="rId31"/>
    <p:sldId id="1436" r:id="rId32"/>
    <p:sldId id="1434" r:id="rId33"/>
    <p:sldId id="1423"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8C9"/>
    <a:srgbClr val="1B998B"/>
    <a:srgbClr val="4B9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6" autoAdjust="0"/>
    <p:restoredTop sz="78261" autoAdjust="0"/>
  </p:normalViewPr>
  <p:slideViewPr>
    <p:cSldViewPr snapToGrid="0">
      <p:cViewPr varScale="1">
        <p:scale>
          <a:sx n="65" d="100"/>
          <a:sy n="65" d="100"/>
        </p:scale>
        <p:origin x="6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54D79-D110-44F4-A0D1-FA8CACF26403}"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61907-D48B-4BB0-9050-2EFF658DA135}" type="slidenum">
              <a:rPr lang="en-US" smtClean="0"/>
              <a:t>‹#›</a:t>
            </a:fld>
            <a:endParaRPr lang="en-US"/>
          </a:p>
        </p:txBody>
      </p:sp>
    </p:spTree>
    <p:extLst>
      <p:ext uri="{BB962C8B-B14F-4D97-AF65-F5344CB8AC3E}">
        <p14:creationId xmlns:p14="http://schemas.microsoft.com/office/powerpoint/2010/main" val="5029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1</a:t>
            </a:fld>
            <a:endParaRPr lang="en-US"/>
          </a:p>
        </p:txBody>
      </p:sp>
    </p:spTree>
    <p:extLst>
      <p:ext uri="{BB962C8B-B14F-4D97-AF65-F5344CB8AC3E}">
        <p14:creationId xmlns:p14="http://schemas.microsoft.com/office/powerpoint/2010/main" val="134655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29</a:t>
            </a:fld>
            <a:endParaRPr lang="en-US"/>
          </a:p>
        </p:txBody>
      </p:sp>
    </p:spTree>
    <p:extLst>
      <p:ext uri="{BB962C8B-B14F-4D97-AF65-F5344CB8AC3E}">
        <p14:creationId xmlns:p14="http://schemas.microsoft.com/office/powerpoint/2010/main" val="315497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31</a:t>
            </a:fld>
            <a:endParaRPr lang="en-US"/>
          </a:p>
        </p:txBody>
      </p:sp>
    </p:spTree>
    <p:extLst>
      <p:ext uri="{BB962C8B-B14F-4D97-AF65-F5344CB8AC3E}">
        <p14:creationId xmlns:p14="http://schemas.microsoft.com/office/powerpoint/2010/main" val="89443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F47C9786-987C-47A9-8996-B0E0DAF1C4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15348DD-D3C7-4128-A896-B586C2395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364" name="Slide Number Placeholder 3">
            <a:extLst>
              <a:ext uri="{FF2B5EF4-FFF2-40B4-BE49-F238E27FC236}">
                <a16:creationId xmlns:a16="http://schemas.microsoft.com/office/drawing/2014/main" id="{13F8F36B-FBD0-4E3E-94EE-AEC22BDB5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a:solidFill>
                  <a:srgbClr val="262626"/>
                </a:solidFill>
                <a:latin typeface="Arial" panose="020B0604020202020204" pitchFamily="34" charset="0"/>
                <a:cs typeface="Arial" panose="020B0604020202020204" pitchFamily="34" charset="0"/>
              </a:defRPr>
            </a:lvl1pPr>
            <a:lvl2pPr marL="771118" indent="-295951">
              <a:defRPr sz="3300">
                <a:solidFill>
                  <a:srgbClr val="262626"/>
                </a:solidFill>
                <a:latin typeface="Arial" panose="020B0604020202020204" pitchFamily="34" charset="0"/>
                <a:cs typeface="Arial" panose="020B0604020202020204" pitchFamily="34" charset="0"/>
              </a:defRPr>
            </a:lvl2pPr>
            <a:lvl3pPr marL="1185450" indent="-236761">
              <a:defRPr sz="3300">
                <a:solidFill>
                  <a:srgbClr val="262626"/>
                </a:solidFill>
                <a:latin typeface="Arial" panose="020B0604020202020204" pitchFamily="34" charset="0"/>
                <a:cs typeface="Arial" panose="020B0604020202020204" pitchFamily="34" charset="0"/>
              </a:defRPr>
            </a:lvl3pPr>
            <a:lvl4pPr marL="1660615" indent="-236761">
              <a:defRPr sz="3300">
                <a:solidFill>
                  <a:srgbClr val="262626"/>
                </a:solidFill>
                <a:latin typeface="Arial" panose="020B0604020202020204" pitchFamily="34" charset="0"/>
                <a:cs typeface="Arial" panose="020B0604020202020204" pitchFamily="34" charset="0"/>
              </a:defRPr>
            </a:lvl4pPr>
            <a:lvl5pPr marL="2134138" indent="-236761">
              <a:defRPr sz="3300">
                <a:solidFill>
                  <a:srgbClr val="262626"/>
                </a:solidFill>
                <a:latin typeface="Arial" panose="020B0604020202020204" pitchFamily="34" charset="0"/>
                <a:cs typeface="Arial" panose="020B0604020202020204" pitchFamily="34" charset="0"/>
              </a:defRPr>
            </a:lvl5pPr>
            <a:lvl6pPr marL="2607660" indent="-236761" eaLnBrk="0" fontAlgn="base" hangingPunct="0">
              <a:spcBef>
                <a:spcPct val="0"/>
              </a:spcBef>
              <a:spcAft>
                <a:spcPct val="0"/>
              </a:spcAft>
              <a:defRPr sz="3300">
                <a:solidFill>
                  <a:srgbClr val="262626"/>
                </a:solidFill>
                <a:latin typeface="Arial" panose="020B0604020202020204" pitchFamily="34" charset="0"/>
                <a:cs typeface="Arial" panose="020B0604020202020204" pitchFamily="34" charset="0"/>
              </a:defRPr>
            </a:lvl6pPr>
            <a:lvl7pPr marL="3081182" indent="-236761" eaLnBrk="0" fontAlgn="base" hangingPunct="0">
              <a:spcBef>
                <a:spcPct val="0"/>
              </a:spcBef>
              <a:spcAft>
                <a:spcPct val="0"/>
              </a:spcAft>
              <a:defRPr sz="3300">
                <a:solidFill>
                  <a:srgbClr val="262626"/>
                </a:solidFill>
                <a:latin typeface="Arial" panose="020B0604020202020204" pitchFamily="34" charset="0"/>
                <a:cs typeface="Arial" panose="020B0604020202020204" pitchFamily="34" charset="0"/>
              </a:defRPr>
            </a:lvl7pPr>
            <a:lvl8pPr marL="3554704" indent="-236761" eaLnBrk="0" fontAlgn="base" hangingPunct="0">
              <a:spcBef>
                <a:spcPct val="0"/>
              </a:spcBef>
              <a:spcAft>
                <a:spcPct val="0"/>
              </a:spcAft>
              <a:defRPr sz="3300">
                <a:solidFill>
                  <a:srgbClr val="262626"/>
                </a:solidFill>
                <a:latin typeface="Arial" panose="020B0604020202020204" pitchFamily="34" charset="0"/>
                <a:cs typeface="Arial" panose="020B0604020202020204" pitchFamily="34" charset="0"/>
              </a:defRPr>
            </a:lvl8pPr>
            <a:lvl9pPr marL="4028226" indent="-236761" eaLnBrk="0" fontAlgn="base" hangingPunct="0">
              <a:spcBef>
                <a:spcPct val="0"/>
              </a:spcBef>
              <a:spcAft>
                <a:spcPct val="0"/>
              </a:spcAft>
              <a:defRPr sz="3300">
                <a:solidFill>
                  <a:srgbClr val="262626"/>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2E4A6D6-5C42-46B8-B50F-7C4CFE6D070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Segoe UI" panose="020B0502040204020203" pitchFamily="34" charset="0"/>
            </a:endParaRPr>
          </a:p>
        </p:txBody>
      </p:sp>
    </p:spTree>
    <p:extLst>
      <p:ext uri="{BB962C8B-B14F-4D97-AF65-F5344CB8AC3E}">
        <p14:creationId xmlns:p14="http://schemas.microsoft.com/office/powerpoint/2010/main" val="81149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2</a:t>
            </a:fld>
            <a:endParaRPr lang="en-US"/>
          </a:p>
        </p:txBody>
      </p:sp>
    </p:spTree>
    <p:extLst>
      <p:ext uri="{BB962C8B-B14F-4D97-AF65-F5344CB8AC3E}">
        <p14:creationId xmlns:p14="http://schemas.microsoft.com/office/powerpoint/2010/main" val="171837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3</a:t>
            </a:fld>
            <a:endParaRPr lang="en-US"/>
          </a:p>
        </p:txBody>
      </p:sp>
    </p:spTree>
    <p:extLst>
      <p:ext uri="{BB962C8B-B14F-4D97-AF65-F5344CB8AC3E}">
        <p14:creationId xmlns:p14="http://schemas.microsoft.com/office/powerpoint/2010/main" val="338431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4</a:t>
            </a:fld>
            <a:endParaRPr lang="en-US"/>
          </a:p>
        </p:txBody>
      </p:sp>
    </p:spTree>
    <p:extLst>
      <p:ext uri="{BB962C8B-B14F-4D97-AF65-F5344CB8AC3E}">
        <p14:creationId xmlns:p14="http://schemas.microsoft.com/office/powerpoint/2010/main" val="270311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23</a:t>
            </a:fld>
            <a:endParaRPr lang="en-US"/>
          </a:p>
        </p:txBody>
      </p:sp>
    </p:spTree>
    <p:extLst>
      <p:ext uri="{BB962C8B-B14F-4D97-AF65-F5344CB8AC3E}">
        <p14:creationId xmlns:p14="http://schemas.microsoft.com/office/powerpoint/2010/main" val="385079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25</a:t>
            </a:fld>
            <a:endParaRPr lang="en-US"/>
          </a:p>
        </p:txBody>
      </p:sp>
    </p:spTree>
    <p:extLst>
      <p:ext uri="{BB962C8B-B14F-4D97-AF65-F5344CB8AC3E}">
        <p14:creationId xmlns:p14="http://schemas.microsoft.com/office/powerpoint/2010/main" val="331243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26</a:t>
            </a:fld>
            <a:endParaRPr lang="en-US"/>
          </a:p>
        </p:txBody>
      </p:sp>
    </p:spTree>
    <p:extLst>
      <p:ext uri="{BB962C8B-B14F-4D97-AF65-F5344CB8AC3E}">
        <p14:creationId xmlns:p14="http://schemas.microsoft.com/office/powerpoint/2010/main" val="261163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27</a:t>
            </a:fld>
            <a:endParaRPr lang="en-US"/>
          </a:p>
        </p:txBody>
      </p:sp>
    </p:spTree>
    <p:extLst>
      <p:ext uri="{BB962C8B-B14F-4D97-AF65-F5344CB8AC3E}">
        <p14:creationId xmlns:p14="http://schemas.microsoft.com/office/powerpoint/2010/main" val="87667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61907-D48B-4BB0-9050-2EFF658DA135}" type="slidenum">
              <a:rPr lang="en-US" smtClean="0"/>
              <a:t>28</a:t>
            </a:fld>
            <a:endParaRPr lang="en-US"/>
          </a:p>
        </p:txBody>
      </p:sp>
    </p:spTree>
    <p:extLst>
      <p:ext uri="{BB962C8B-B14F-4D97-AF65-F5344CB8AC3E}">
        <p14:creationId xmlns:p14="http://schemas.microsoft.com/office/powerpoint/2010/main" val="346004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100-3146-404A-A214-27D810166F39}"/>
              </a:ext>
            </a:extLst>
          </p:cNvPr>
          <p:cNvSpPr>
            <a:spLocks noGrp="1"/>
          </p:cNvSpPr>
          <p:nvPr>
            <p:ph type="ctrTitle"/>
          </p:nvPr>
        </p:nvSpPr>
        <p:spPr>
          <a:xfrm>
            <a:off x="1524000" y="1689291"/>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E4EFB52-0401-46D5-B5A4-C0970A84F503}"/>
              </a:ext>
            </a:extLst>
          </p:cNvPr>
          <p:cNvSpPr>
            <a:spLocks noGrp="1"/>
          </p:cNvSpPr>
          <p:nvPr>
            <p:ph type="subTitle" idx="1"/>
          </p:nvPr>
        </p:nvSpPr>
        <p:spPr>
          <a:xfrm>
            <a:off x="1524000" y="4168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text&#10;&#10;Description automatically generated">
            <a:extLst>
              <a:ext uri="{FF2B5EF4-FFF2-40B4-BE49-F238E27FC236}">
                <a16:creationId xmlns:a16="http://schemas.microsoft.com/office/drawing/2014/main" id="{B3FF7E2A-279F-42E1-A239-E267FA660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95" y="174997"/>
            <a:ext cx="4439733" cy="1204134"/>
          </a:xfrm>
          <a:prstGeom prst="rect">
            <a:avLst/>
          </a:prstGeom>
        </p:spPr>
      </p:pic>
      <p:grpSp>
        <p:nvGrpSpPr>
          <p:cNvPr id="14" name="Group 13">
            <a:extLst>
              <a:ext uri="{FF2B5EF4-FFF2-40B4-BE49-F238E27FC236}">
                <a16:creationId xmlns:a16="http://schemas.microsoft.com/office/drawing/2014/main" id="{0B7B2514-10A4-4CB8-9012-4538CD8F5611}"/>
              </a:ext>
            </a:extLst>
          </p:cNvPr>
          <p:cNvGrpSpPr/>
          <p:nvPr userDrawn="1"/>
        </p:nvGrpSpPr>
        <p:grpSpPr>
          <a:xfrm>
            <a:off x="0" y="6227382"/>
            <a:ext cx="12192000" cy="639762"/>
            <a:chOff x="0" y="6227382"/>
            <a:chExt cx="12192000" cy="639762"/>
          </a:xfrm>
        </p:grpSpPr>
        <p:sp>
          <p:nvSpPr>
            <p:cNvPr id="15" name="Rectangle 2">
              <a:extLst>
                <a:ext uri="{FF2B5EF4-FFF2-40B4-BE49-F238E27FC236}">
                  <a16:creationId xmlns:a16="http://schemas.microsoft.com/office/drawing/2014/main" id="{C17DE3F0-DC94-4148-9647-E9F6C6E80245}"/>
                </a:ext>
              </a:extLst>
            </p:cNvPr>
            <p:cNvSpPr>
              <a:spLocks noChangeArrowheads="1"/>
            </p:cNvSpPr>
            <p:nvPr userDrawn="1"/>
          </p:nvSpPr>
          <p:spPr bwMode="auto">
            <a:xfrm>
              <a:off x="0" y="6227382"/>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pic>
          <p:nvPicPr>
            <p:cNvPr id="16" name="Picture 15" descr="A close up of a logo&#10;&#10;Description generated with high confidence">
              <a:extLst>
                <a:ext uri="{FF2B5EF4-FFF2-40B4-BE49-F238E27FC236}">
                  <a16:creationId xmlns:a16="http://schemas.microsoft.com/office/drawing/2014/main" id="{8D209FD0-892C-4C9D-B007-4394760EB2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5" y="6317138"/>
              <a:ext cx="5108458" cy="460249"/>
            </a:xfrm>
            <a:prstGeom prst="rect">
              <a:avLst/>
            </a:prstGeom>
          </p:spPr>
        </p:pic>
      </p:grpSp>
    </p:spTree>
    <p:extLst>
      <p:ext uri="{BB962C8B-B14F-4D97-AF65-F5344CB8AC3E}">
        <p14:creationId xmlns:p14="http://schemas.microsoft.com/office/powerpoint/2010/main" val="250127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E16C-9C3E-46F1-8DFB-F82BDDEC8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FA8B6-75C8-457F-A845-3937730AF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779A4-150D-4665-905F-8CA1B584615C}"/>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5" name="Footer Placeholder 4">
            <a:extLst>
              <a:ext uri="{FF2B5EF4-FFF2-40B4-BE49-F238E27FC236}">
                <a16:creationId xmlns:a16="http://schemas.microsoft.com/office/drawing/2014/main" id="{5FF22C14-82B7-4BAC-A1BD-47B06D532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CC951-0C68-4BED-A456-FC27DE948AAC}"/>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37642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90DE2-415B-4972-B521-C68D076246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88871-40FA-4466-A08D-5CF1A1F2F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AA2-3326-4C55-8598-7A2FA884EF76}"/>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5" name="Footer Placeholder 4">
            <a:extLst>
              <a:ext uri="{FF2B5EF4-FFF2-40B4-BE49-F238E27FC236}">
                <a16:creationId xmlns:a16="http://schemas.microsoft.com/office/drawing/2014/main" id="{CDF0D416-CB37-4727-8338-F2A2B571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75806-BC98-49EF-BD51-63151258F806}"/>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196371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6D93F5-0F1C-4BF0-A9AF-E75557E5BFF0}"/>
              </a:ext>
            </a:extLst>
          </p:cNvPr>
          <p:cNvSpPr>
            <a:spLocks noGrp="1"/>
          </p:cNvSpPr>
          <p:nvPr>
            <p:ph type="pic" sz="quarter" idx="11"/>
          </p:nvPr>
        </p:nvSpPr>
        <p:spPr>
          <a:xfrm>
            <a:off x="0" y="0"/>
            <a:ext cx="8182533" cy="6858000"/>
          </a:xfrm>
        </p:spPr>
        <p:txBody>
          <a:bodyPr/>
          <a:lstStyle/>
          <a:p>
            <a:endParaRPr lang="en-US"/>
          </a:p>
        </p:txBody>
      </p:sp>
      <p:sp>
        <p:nvSpPr>
          <p:cNvPr id="6" name="Rectangle 5">
            <a:extLst>
              <a:ext uri="{FF2B5EF4-FFF2-40B4-BE49-F238E27FC236}">
                <a16:creationId xmlns:a16="http://schemas.microsoft.com/office/drawing/2014/main" id="{3DB7C110-3E25-475A-9662-7CA1353FDFD3}"/>
              </a:ext>
            </a:extLst>
          </p:cNvPr>
          <p:cNvSpPr/>
          <p:nvPr userDrawn="1"/>
        </p:nvSpPr>
        <p:spPr>
          <a:xfrm>
            <a:off x="0" y="5983941"/>
            <a:ext cx="12192000" cy="874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8CA1A5-3B85-44C7-8720-B4D538FF0751}"/>
              </a:ext>
            </a:extLst>
          </p:cNvPr>
          <p:cNvSpPr/>
          <p:nvPr userDrawn="1"/>
        </p:nvSpPr>
        <p:spPr bwMode="auto">
          <a:xfrm>
            <a:off x="8198032" y="0"/>
            <a:ext cx="4009466" cy="6858000"/>
          </a:xfrm>
          <a:prstGeom prst="rect">
            <a:avLst/>
          </a:prstGeom>
          <a:solidFill>
            <a:srgbClr val="4B9CD3">
              <a:alpha val="93000"/>
            </a:srgbClr>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4" name="Text Placeholder 13">
            <a:extLst>
              <a:ext uri="{FF2B5EF4-FFF2-40B4-BE49-F238E27FC236}">
                <a16:creationId xmlns:a16="http://schemas.microsoft.com/office/drawing/2014/main" id="{8060BD4A-2D7D-47F5-83A3-300B0984DA8F}"/>
              </a:ext>
            </a:extLst>
          </p:cNvPr>
          <p:cNvSpPr>
            <a:spLocks noGrp="1"/>
          </p:cNvSpPr>
          <p:nvPr>
            <p:ph type="body" sz="quarter" idx="10"/>
          </p:nvPr>
        </p:nvSpPr>
        <p:spPr>
          <a:xfrm>
            <a:off x="8670627" y="2802294"/>
            <a:ext cx="3064277" cy="2200293"/>
          </a:xfrm>
        </p:spPr>
        <p:txBody>
          <a:bodyPr anchor="ctr" anchorCtr="0">
            <a:normAutofit/>
          </a:bodyPr>
          <a:lstStyle>
            <a:lvl1pPr marL="0" indent="0" algn="ctr">
              <a:lnSpc>
                <a:spcPct val="108000"/>
              </a:lnSpc>
              <a:buNone/>
              <a:defRPr sz="4000" b="1">
                <a:solidFill>
                  <a:schemeClr val="bg1"/>
                </a:solidFill>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endParaRPr lang="en-US" dirty="0"/>
          </a:p>
        </p:txBody>
      </p:sp>
      <p:cxnSp>
        <p:nvCxnSpPr>
          <p:cNvPr id="4" name="Straight Connector 3">
            <a:extLst>
              <a:ext uri="{FF2B5EF4-FFF2-40B4-BE49-F238E27FC236}">
                <a16:creationId xmlns:a16="http://schemas.microsoft.com/office/drawing/2014/main" id="{DCDEC330-ED93-4C95-9D93-A716A377FB4F}"/>
              </a:ext>
            </a:extLst>
          </p:cNvPr>
          <p:cNvCxnSpPr>
            <a:cxnSpLocks/>
          </p:cNvCxnSpPr>
          <p:nvPr userDrawn="1"/>
        </p:nvCxnSpPr>
        <p:spPr>
          <a:xfrm>
            <a:off x="9110200" y="2646801"/>
            <a:ext cx="2185130" cy="0"/>
          </a:xfrm>
          <a:prstGeom prst="line">
            <a:avLst/>
          </a:prstGeom>
          <a:ln w="38100">
            <a:solidFill>
              <a:srgbClr val="FFEA54"/>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0C3A33D-47CF-4DBF-AE11-CD92AC5003E8}"/>
              </a:ext>
            </a:extLst>
          </p:cNvPr>
          <p:cNvSpPr>
            <a:spLocks noGrp="1"/>
          </p:cNvSpPr>
          <p:nvPr>
            <p:ph type="subTitle" idx="1"/>
          </p:nvPr>
        </p:nvSpPr>
        <p:spPr>
          <a:xfrm>
            <a:off x="8679286" y="5326718"/>
            <a:ext cx="3046958" cy="1207155"/>
          </a:xfrm>
        </p:spPr>
        <p:txBody>
          <a:bodyPr anchor="ctr" anchorCtr="0">
            <a:normAutofit/>
          </a:bodyPr>
          <a:lstStyle>
            <a:lvl1pPr marL="0" indent="0" algn="ctr">
              <a:buNone/>
              <a:defRPr sz="240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3" name="Picture 12">
            <a:extLst>
              <a:ext uri="{FF2B5EF4-FFF2-40B4-BE49-F238E27FC236}">
                <a16:creationId xmlns:a16="http://schemas.microsoft.com/office/drawing/2014/main" id="{4EDA8E9F-8A4A-4D4C-98B7-5A85571C41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7774" y="324125"/>
            <a:ext cx="1949982" cy="2053874"/>
          </a:xfrm>
          <a:prstGeom prst="rect">
            <a:avLst/>
          </a:prstGeom>
        </p:spPr>
      </p:pic>
      <p:cxnSp>
        <p:nvCxnSpPr>
          <p:cNvPr id="15" name="Straight Connector 14">
            <a:extLst>
              <a:ext uri="{FF2B5EF4-FFF2-40B4-BE49-F238E27FC236}">
                <a16:creationId xmlns:a16="http://schemas.microsoft.com/office/drawing/2014/main" id="{1FC21FF4-B599-4BB2-8AE7-CE61EA78F201}"/>
              </a:ext>
            </a:extLst>
          </p:cNvPr>
          <p:cNvCxnSpPr>
            <a:cxnSpLocks/>
          </p:cNvCxnSpPr>
          <p:nvPr userDrawn="1"/>
        </p:nvCxnSpPr>
        <p:spPr>
          <a:xfrm>
            <a:off x="9110200" y="5167828"/>
            <a:ext cx="2185130" cy="0"/>
          </a:xfrm>
          <a:prstGeom prst="line">
            <a:avLst/>
          </a:prstGeom>
          <a:ln w="38100">
            <a:solidFill>
              <a:srgbClr val="FFE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18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67F833-5D07-4EAA-844F-D48F226B30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289259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7F833-5D07-4EAA-844F-D48F226B30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4175333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7F833-5D07-4EAA-844F-D48F226B30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108932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67F833-5D07-4EAA-844F-D48F226B30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3973212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67F833-5D07-4EAA-844F-D48F226B3048}"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704814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67F833-5D07-4EAA-844F-D48F226B3048}"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2142892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7F833-5D07-4EAA-844F-D48F226B3048}"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268243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347-C5E3-4596-A383-8173F6488C0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BF958D3-E60A-4424-888B-BF1228EDD16F}"/>
              </a:ext>
            </a:extLst>
          </p:cNvPr>
          <p:cNvSpPr>
            <a:spLocks noGrp="1"/>
          </p:cNvSpPr>
          <p:nvPr>
            <p:ph idx="1"/>
          </p:nvPr>
        </p:nvSpPr>
        <p:spPr>
          <a:xfrm>
            <a:off x="838200" y="2009457"/>
            <a:ext cx="10515600" cy="381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42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7F833-5D07-4EAA-844F-D48F226B30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1302760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7F833-5D07-4EAA-844F-D48F226B30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1417702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7F833-5D07-4EAA-844F-D48F226B30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63200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7F833-5D07-4EAA-844F-D48F226B30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46A83-E544-4879-BBCC-86741FE4112D}" type="slidenum">
              <a:rPr lang="en-US" smtClean="0"/>
              <a:t>‹#›</a:t>
            </a:fld>
            <a:endParaRPr lang="en-US"/>
          </a:p>
        </p:txBody>
      </p:sp>
    </p:spTree>
    <p:extLst>
      <p:ext uri="{BB962C8B-B14F-4D97-AF65-F5344CB8AC3E}">
        <p14:creationId xmlns:p14="http://schemas.microsoft.com/office/powerpoint/2010/main" val="222302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391727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465571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164902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312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914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76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B263-0C48-4551-9897-EB52D3CAA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B8CE0-6994-4951-87DF-D179B8C51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2C6BD-AD8D-43D1-A431-15F094102225}"/>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5" name="Footer Placeholder 4">
            <a:extLst>
              <a:ext uri="{FF2B5EF4-FFF2-40B4-BE49-F238E27FC236}">
                <a16:creationId xmlns:a16="http://schemas.microsoft.com/office/drawing/2014/main" id="{D11A466D-6BD0-47BB-98BE-ADAF1F9C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CA816-92A1-452F-9053-4EEF4A7B1FAC}"/>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1277343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036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689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245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23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207E-736F-41B0-9F7E-C1F45623C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D1A40-B317-4FF7-8BAB-F1576519DC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26B59-4470-4EB9-A207-A9B08F7CF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1C27-BA3F-4A63-997E-5DC988C31B75}"/>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6" name="Footer Placeholder 5">
            <a:extLst>
              <a:ext uri="{FF2B5EF4-FFF2-40B4-BE49-F238E27FC236}">
                <a16:creationId xmlns:a16="http://schemas.microsoft.com/office/drawing/2014/main" id="{3D686E9A-098E-4796-A560-A0A5FA041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698A5-A311-425E-83CF-225378EEF0CF}"/>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258208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11D-0EE5-413F-B4C4-81B73BC35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B068-1EBC-4B48-9024-F38321B55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D2ABB-7A35-4709-AA62-BE7D07094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55FD9-C06B-4E5B-957C-58F07A138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07D64-1978-4BD0-958C-C6E2C54E2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5E707-3E05-47C4-9AB4-A50E9C12B3EB}"/>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8" name="Footer Placeholder 7">
            <a:extLst>
              <a:ext uri="{FF2B5EF4-FFF2-40B4-BE49-F238E27FC236}">
                <a16:creationId xmlns:a16="http://schemas.microsoft.com/office/drawing/2014/main" id="{D144FD18-2094-4CD3-AC01-5EF04086F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C60F51-DD04-453F-9023-885B4E54A399}"/>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13164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CD2-8FE3-4576-ABD1-BBB8C1FB7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4DC3B-1059-478F-993A-B97045D02B15}"/>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4" name="Footer Placeholder 3">
            <a:extLst>
              <a:ext uri="{FF2B5EF4-FFF2-40B4-BE49-F238E27FC236}">
                <a16:creationId xmlns:a16="http://schemas.microsoft.com/office/drawing/2014/main" id="{E7336A93-C989-44A2-A9B8-CD2BD3AC6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15DC6-2A2C-4479-8650-526D51CC5404}"/>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4051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7D0A8-E8F7-4874-857E-972204F219AC}"/>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3" name="Footer Placeholder 2">
            <a:extLst>
              <a:ext uri="{FF2B5EF4-FFF2-40B4-BE49-F238E27FC236}">
                <a16:creationId xmlns:a16="http://schemas.microsoft.com/office/drawing/2014/main" id="{1B254EB6-355E-4511-A882-8BE4B5A54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F841-2DBF-4993-917D-63CC16D6C712}"/>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418201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9040-842B-4EC9-B979-14633DA4E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50EC1-C3F6-4765-BFCA-AAC519B6A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E3999-C23B-4130-9F7E-3095CBF22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CFB0B-BF86-4581-AC12-2908802C0FE2}"/>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6" name="Footer Placeholder 5">
            <a:extLst>
              <a:ext uri="{FF2B5EF4-FFF2-40B4-BE49-F238E27FC236}">
                <a16:creationId xmlns:a16="http://schemas.microsoft.com/office/drawing/2014/main" id="{FE0D17CE-AB2A-43ED-867F-CB1FFAA30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EEDC-DE8C-4238-BF03-7F8A060352CE}"/>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279161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EA-4E2D-407D-BE83-47EF2FCB0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003F3-24B5-4BA2-993D-EF6C5C5D1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87DB1-E3CF-43B6-8BBC-4D4A6195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4D6-EF9E-4A2B-BA50-48A4FFED57C0}"/>
              </a:ext>
            </a:extLst>
          </p:cNvPr>
          <p:cNvSpPr>
            <a:spLocks noGrp="1"/>
          </p:cNvSpPr>
          <p:nvPr>
            <p:ph type="dt" sz="half" idx="10"/>
          </p:nvPr>
        </p:nvSpPr>
        <p:spPr/>
        <p:txBody>
          <a:bodyPr/>
          <a:lstStyle/>
          <a:p>
            <a:fld id="{7469BA72-89F3-4CFD-854E-4FDB89751446}" type="datetimeFigureOut">
              <a:rPr lang="en-US" smtClean="0"/>
              <a:t>12/8/2020</a:t>
            </a:fld>
            <a:endParaRPr lang="en-US"/>
          </a:p>
        </p:txBody>
      </p:sp>
      <p:sp>
        <p:nvSpPr>
          <p:cNvPr id="6" name="Footer Placeholder 5">
            <a:extLst>
              <a:ext uri="{FF2B5EF4-FFF2-40B4-BE49-F238E27FC236}">
                <a16:creationId xmlns:a16="http://schemas.microsoft.com/office/drawing/2014/main" id="{979C7FBD-087D-49B2-85FB-91935D539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DB734-4A67-4F5A-93A9-1E119CB4467D}"/>
              </a:ext>
            </a:extLst>
          </p:cNvPr>
          <p:cNvSpPr>
            <a:spLocks noGrp="1"/>
          </p:cNvSpPr>
          <p:nvPr>
            <p:ph type="sldNum" sz="quarter" idx="12"/>
          </p:nvPr>
        </p:nvSpPr>
        <p:spPr/>
        <p:txBody>
          <a:bodyPr/>
          <a:lstStyle/>
          <a:p>
            <a:fld id="{806D7678-CEF8-4A65-BE5D-317D9E7810D4}" type="slidenum">
              <a:rPr lang="en-US" smtClean="0"/>
              <a:t>‹#›</a:t>
            </a:fld>
            <a:endParaRPr lang="en-US"/>
          </a:p>
        </p:txBody>
      </p:sp>
    </p:spTree>
    <p:extLst>
      <p:ext uri="{BB962C8B-B14F-4D97-AF65-F5344CB8AC3E}">
        <p14:creationId xmlns:p14="http://schemas.microsoft.com/office/powerpoint/2010/main" val="160850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D4D2-F34B-44C3-A0A0-11CF8E0F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B1A74-6AB6-4F3D-B6BF-F976CACC1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A4F2-990A-4606-B837-A6C0A3C0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9BA72-89F3-4CFD-854E-4FDB89751446}" type="datetimeFigureOut">
              <a:rPr lang="en-US" smtClean="0"/>
              <a:t>12/8/2020</a:t>
            </a:fld>
            <a:endParaRPr lang="en-US"/>
          </a:p>
        </p:txBody>
      </p:sp>
      <p:sp>
        <p:nvSpPr>
          <p:cNvPr id="5" name="Footer Placeholder 4">
            <a:extLst>
              <a:ext uri="{FF2B5EF4-FFF2-40B4-BE49-F238E27FC236}">
                <a16:creationId xmlns:a16="http://schemas.microsoft.com/office/drawing/2014/main" id="{0ECB2DFD-B15F-49C4-8BD4-7BF4AEBA2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AE8B73-1C01-4139-8EC7-03D6F5BEC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D7678-CEF8-4A65-BE5D-317D9E7810D4}" type="slidenum">
              <a:rPr lang="en-US" smtClean="0"/>
              <a:t>‹#›</a:t>
            </a:fld>
            <a:endParaRPr lang="en-US"/>
          </a:p>
        </p:txBody>
      </p:sp>
      <p:sp>
        <p:nvSpPr>
          <p:cNvPr id="8" name="Rectangle 2">
            <a:extLst>
              <a:ext uri="{FF2B5EF4-FFF2-40B4-BE49-F238E27FC236}">
                <a16:creationId xmlns:a16="http://schemas.microsoft.com/office/drawing/2014/main" id="{F3A533D5-419F-42E6-A89A-FD36A052DE8D}"/>
              </a:ext>
            </a:extLst>
          </p:cNvPr>
          <p:cNvSpPr>
            <a:spLocks noChangeArrowheads="1"/>
          </p:cNvSpPr>
          <p:nvPr userDrawn="1"/>
        </p:nvSpPr>
        <p:spPr bwMode="auto">
          <a:xfrm>
            <a:off x="0" y="6218238"/>
            <a:ext cx="12192000" cy="639762"/>
          </a:xfrm>
          <a:prstGeom prst="rect">
            <a:avLst/>
          </a:prstGeom>
          <a:solidFill>
            <a:srgbClr val="4B9CD3"/>
          </a:solidFill>
          <a:ln w="9525">
            <a:noFill/>
            <a:miter lim="800000"/>
            <a:headEnd/>
            <a:tailEnd/>
          </a:ln>
        </p:spPr>
        <p:txBody>
          <a:bodyPr wrap="none" anchor="ctr"/>
          <a:lstStyle>
            <a:lvl1pPr eaLnBrk="0" hangingPunct="0">
              <a:defRPr sz="3200">
                <a:solidFill>
                  <a:srgbClr val="262626"/>
                </a:solidFill>
                <a:latin typeface="Arial" panose="020B0604020202020204" pitchFamily="34" charset="0"/>
                <a:cs typeface="Arial" panose="020B0604020202020204" pitchFamily="34" charset="0"/>
              </a:defRPr>
            </a:lvl1pPr>
            <a:lvl2pPr marL="742950" indent="-285750" eaLnBrk="0" hangingPunct="0">
              <a:defRPr sz="3200">
                <a:solidFill>
                  <a:srgbClr val="262626"/>
                </a:solidFill>
                <a:latin typeface="Arial" panose="020B0604020202020204" pitchFamily="34" charset="0"/>
                <a:cs typeface="Arial" panose="020B0604020202020204" pitchFamily="34" charset="0"/>
              </a:defRPr>
            </a:lvl2pPr>
            <a:lvl3pPr marL="1143000" indent="-228600" eaLnBrk="0" hangingPunct="0">
              <a:defRPr sz="3200">
                <a:solidFill>
                  <a:srgbClr val="262626"/>
                </a:solidFill>
                <a:latin typeface="Arial" panose="020B0604020202020204" pitchFamily="34" charset="0"/>
                <a:cs typeface="Arial" panose="020B0604020202020204" pitchFamily="34" charset="0"/>
              </a:defRPr>
            </a:lvl3pPr>
            <a:lvl4pPr marL="1600200" indent="-228600" eaLnBrk="0" hangingPunct="0">
              <a:defRPr sz="3200">
                <a:solidFill>
                  <a:srgbClr val="262626"/>
                </a:solidFill>
                <a:latin typeface="Arial" panose="020B0604020202020204" pitchFamily="34" charset="0"/>
                <a:cs typeface="Arial" panose="020B0604020202020204" pitchFamily="34" charset="0"/>
              </a:defRPr>
            </a:lvl4pPr>
            <a:lvl5pPr marL="2057400" indent="-228600" eaLnBrk="0" hangingPunct="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3200">
                <a:solidFill>
                  <a:srgbClr val="262626"/>
                </a:solidFill>
                <a:latin typeface="Arial" panose="020B0604020202020204" pitchFamily="34" charset="0"/>
                <a:cs typeface="Arial" panose="020B0604020202020204" pitchFamily="34" charset="0"/>
              </a:defRPr>
            </a:lvl9pPr>
          </a:lstStyle>
          <a:p>
            <a:pPr algn="ctr" eaLnBrk="1" hangingPunct="1">
              <a:defRPr/>
            </a:pPr>
            <a:r>
              <a:rPr lang="en-US" altLang="en-US" sz="1800" dirty="0">
                <a:solidFill>
                  <a:schemeClr val="bg1"/>
                </a:solidFill>
                <a:latin typeface="Bembo"/>
              </a:rPr>
              <a:t>                                                       </a:t>
            </a:r>
          </a:p>
        </p:txBody>
      </p:sp>
      <p:pic>
        <p:nvPicPr>
          <p:cNvPr id="15" name="Picture 14" descr="A picture containing text&#10;&#10;Description automatically generated">
            <a:extLst>
              <a:ext uri="{FF2B5EF4-FFF2-40B4-BE49-F238E27FC236}">
                <a16:creationId xmlns:a16="http://schemas.microsoft.com/office/drawing/2014/main" id="{A53220AB-1AD5-4DA7-90DD-4F370F29F21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420" y="6272164"/>
            <a:ext cx="3398808" cy="531909"/>
          </a:xfrm>
          <a:prstGeom prst="rect">
            <a:avLst/>
          </a:prstGeom>
        </p:spPr>
      </p:pic>
    </p:spTree>
    <p:extLst>
      <p:ext uri="{BB962C8B-B14F-4D97-AF65-F5344CB8AC3E}">
        <p14:creationId xmlns:p14="http://schemas.microsoft.com/office/powerpoint/2010/main" val="429478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D42B9-A30F-4A9F-A208-3041EA0F8F00}"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FDB1F-DBFF-4828-BA33-B1DF0BC8BF18}" type="slidenum">
              <a:rPr lang="en-US" smtClean="0"/>
              <a:t>‹#›</a:t>
            </a:fld>
            <a:endParaRPr lang="en-US"/>
          </a:p>
        </p:txBody>
      </p:sp>
    </p:spTree>
    <p:extLst>
      <p:ext uri="{BB962C8B-B14F-4D97-AF65-F5344CB8AC3E}">
        <p14:creationId xmlns:p14="http://schemas.microsoft.com/office/powerpoint/2010/main" val="166017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Division of Public Health</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4259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esignschool.canva.com/tutorials/getting-started/" TargetMode="External"/><Relationship Id="rId2" Type="http://schemas.openxmlformats.org/officeDocument/2006/relationships/hyperlink" Target="https://designschool.canva.com/tutorials/getting-started/canva-starter-challen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jamboard.google.com/d/1aIrD3jTdQOTU5iVlWg1wQZdbBcchMO4ilXgaWfLJ7aM/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ublic.tableau.com/en-us/s/downlo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hyperlink" Target="https://public.tableau.com/views/NCLHDATableauTraining/PRACTICE?:language=en&amp;:display_count=y&amp;:origin=viz_share_link"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public.tableau.com/views/DurhamCityCountyResidentSurvey2015-2017/Title?:language=en&amp;:display_count=y&amp;:origin=viz_share_link" TargetMode="External"/><Relationship Id="rId5" Type="http://schemas.openxmlformats.org/officeDocument/2006/relationships/hyperlink" Target="https://nclhdaccreditation.unc.edu/research/annual-survey-results/" TargetMode="External"/><Relationship Id="rId4" Type="http://schemas.openxmlformats.org/officeDocument/2006/relationships/hyperlink" Target="https://www.chathamhealthalliancenc.org/data-dashboard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ublic.tableau.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community.tableau.com/" TargetMode="External"/><Relationship Id="rId5" Type="http://schemas.openxmlformats.org/officeDocument/2006/relationships/hyperlink" Target="https://public.tableau.com/en-us/s/resources"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7.png"/><Relationship Id="rId4" Type="http://schemas.openxmlformats.org/officeDocument/2006/relationships/hyperlink" Target="http://nclhdaccreditation.unc.edu/updates/calling-all-accreditation-stakeholders/"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hyperlink" Target="mailto:Margaret.nemitz@unc.edu" TargetMode="Externa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640ECA-E78D-4941-8A17-2B9DB20536B3}"/>
              </a:ext>
            </a:extLst>
          </p:cNvPr>
          <p:cNvSpPr/>
          <p:nvPr/>
        </p:nvSpPr>
        <p:spPr>
          <a:xfrm>
            <a:off x="0" y="-87086"/>
            <a:ext cx="12192000" cy="3152503"/>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7130F7-8390-48DD-A1F4-E97883160FB8}"/>
              </a:ext>
            </a:extLst>
          </p:cNvPr>
          <p:cNvSpPr/>
          <p:nvPr/>
        </p:nvSpPr>
        <p:spPr>
          <a:xfrm>
            <a:off x="0" y="-319315"/>
            <a:ext cx="12192000" cy="6541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489B4-7E40-4ED9-8B0B-72B86EEC5F24}"/>
              </a:ext>
            </a:extLst>
          </p:cNvPr>
          <p:cNvSpPr>
            <a:spLocks noGrp="1"/>
          </p:cNvSpPr>
          <p:nvPr>
            <p:ph type="ctrTitle"/>
          </p:nvPr>
        </p:nvSpPr>
        <p:spPr>
          <a:xfrm>
            <a:off x="1277257" y="2032000"/>
            <a:ext cx="9144000" cy="2764337"/>
          </a:xfrm>
        </p:spPr>
        <p:txBody>
          <a:bodyPr>
            <a:normAutofit/>
          </a:bodyPr>
          <a:lstStyle/>
          <a:p>
            <a:pPr algn="l"/>
            <a:r>
              <a:rPr lang="en-US" sz="5400" b="1" dirty="0">
                <a:solidFill>
                  <a:schemeClr val="bg1"/>
                </a:solidFill>
              </a:rPr>
              <a:t>More Tools for </a:t>
            </a:r>
            <a:br>
              <a:rPr lang="en-US" sz="5400" b="1" dirty="0">
                <a:solidFill>
                  <a:schemeClr val="bg1"/>
                </a:solidFill>
              </a:rPr>
            </a:br>
            <a:r>
              <a:rPr lang="en-US" sz="5400" b="1" dirty="0">
                <a:solidFill>
                  <a:schemeClr val="bg1"/>
                </a:solidFill>
              </a:rPr>
              <a:t>your Superhero </a:t>
            </a:r>
            <a:br>
              <a:rPr lang="en-US" sz="5400" b="1" dirty="0">
                <a:solidFill>
                  <a:schemeClr val="bg1"/>
                </a:solidFill>
              </a:rPr>
            </a:br>
            <a:r>
              <a:rPr lang="en-US" sz="5400" b="1" dirty="0">
                <a:solidFill>
                  <a:schemeClr val="bg1"/>
                </a:solidFill>
              </a:rPr>
              <a:t>Utility Belt</a:t>
            </a:r>
          </a:p>
        </p:txBody>
      </p:sp>
      <p:sp>
        <p:nvSpPr>
          <p:cNvPr id="3" name="Subtitle 2">
            <a:extLst>
              <a:ext uri="{FF2B5EF4-FFF2-40B4-BE49-F238E27FC236}">
                <a16:creationId xmlns:a16="http://schemas.microsoft.com/office/drawing/2014/main" id="{B98C13EA-9D08-48D2-BF6F-E3A7EB4FC599}"/>
              </a:ext>
            </a:extLst>
          </p:cNvPr>
          <p:cNvSpPr>
            <a:spLocks noGrp="1"/>
          </p:cNvSpPr>
          <p:nvPr>
            <p:ph type="subTitle" idx="1"/>
          </p:nvPr>
        </p:nvSpPr>
        <p:spPr>
          <a:xfrm>
            <a:off x="1277257" y="5083938"/>
            <a:ext cx="9144000" cy="656019"/>
          </a:xfrm>
        </p:spPr>
        <p:txBody>
          <a:bodyPr>
            <a:normAutofit/>
          </a:bodyPr>
          <a:lstStyle/>
          <a:p>
            <a:pPr algn="l"/>
            <a:r>
              <a:rPr lang="en-US" dirty="0">
                <a:solidFill>
                  <a:schemeClr val="bg1"/>
                </a:solidFill>
              </a:rPr>
              <a:t>December 8, 2020</a:t>
            </a:r>
          </a:p>
        </p:txBody>
      </p:sp>
      <p:sp>
        <p:nvSpPr>
          <p:cNvPr id="9" name="Arc 8">
            <a:extLst>
              <a:ext uri="{FF2B5EF4-FFF2-40B4-BE49-F238E27FC236}">
                <a16:creationId xmlns:a16="http://schemas.microsoft.com/office/drawing/2014/main" id="{24FB3742-4646-4C5F-B35A-CD4775F4409B}"/>
              </a:ext>
            </a:extLst>
          </p:cNvPr>
          <p:cNvSpPr/>
          <p:nvPr/>
        </p:nvSpPr>
        <p:spPr>
          <a:xfrm rot="15446908">
            <a:off x="7121086" y="190427"/>
            <a:ext cx="5845278" cy="626751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AD0FC2B-3AB4-402C-9330-C1B03540BDB0}"/>
              </a:ext>
            </a:extLst>
          </p:cNvPr>
          <p:cNvSpPr/>
          <p:nvPr/>
        </p:nvSpPr>
        <p:spPr>
          <a:xfrm>
            <a:off x="7300438" y="650020"/>
            <a:ext cx="6053458" cy="5712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C2BCD46A-B2BF-4F38-8524-C0D3FE8CF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412" y="595431"/>
            <a:ext cx="4005640" cy="1088248"/>
          </a:xfrm>
          <a:prstGeom prst="rect">
            <a:avLst/>
          </a:prstGeom>
        </p:spPr>
      </p:pic>
      <p:pic>
        <p:nvPicPr>
          <p:cNvPr id="10" name="Picture 9" descr="A picture containing shirt, umbrella&#10;&#10;Description automatically generated">
            <a:extLst>
              <a:ext uri="{FF2B5EF4-FFF2-40B4-BE49-F238E27FC236}">
                <a16:creationId xmlns:a16="http://schemas.microsoft.com/office/drawing/2014/main" id="{EE236A4C-E33C-430F-BBBB-924C31AA57C0}"/>
              </a:ext>
            </a:extLst>
          </p:cNvPr>
          <p:cNvPicPr>
            <a:picLocks noChangeAspect="1"/>
          </p:cNvPicPr>
          <p:nvPr/>
        </p:nvPicPr>
        <p:blipFill rotWithShape="1">
          <a:blip r:embed="rId4">
            <a:extLst>
              <a:ext uri="{28A0092B-C50C-407E-A947-70E740481C1C}">
                <a14:useLocalDpi xmlns:a14="http://schemas.microsoft.com/office/drawing/2010/main" val="0"/>
              </a:ext>
            </a:extLst>
          </a:blip>
          <a:srcRect l="-15554" t="-1456" r="-5925" b="19283"/>
          <a:stretch/>
        </p:blipFill>
        <p:spPr>
          <a:xfrm>
            <a:off x="7300438" y="650020"/>
            <a:ext cx="6026633" cy="5712680"/>
          </a:xfrm>
          <a:prstGeom prst="ellipse">
            <a:avLst/>
          </a:prstGeom>
        </p:spPr>
      </p:pic>
    </p:spTree>
    <p:extLst>
      <p:ext uri="{BB962C8B-B14F-4D97-AF65-F5344CB8AC3E}">
        <p14:creationId xmlns:p14="http://schemas.microsoft.com/office/powerpoint/2010/main" val="19000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What is Canva?</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r>
              <a:rPr lang="en-US" dirty="0"/>
              <a:t>A free, online graphic design program.</a:t>
            </a:r>
          </a:p>
          <a:p>
            <a:r>
              <a:rPr lang="en-US" dirty="0"/>
              <a:t>Access it at Canva.com</a:t>
            </a:r>
          </a:p>
        </p:txBody>
      </p:sp>
    </p:spTree>
    <p:extLst>
      <p:ext uri="{BB962C8B-B14F-4D97-AF65-F5344CB8AC3E}">
        <p14:creationId xmlns:p14="http://schemas.microsoft.com/office/powerpoint/2010/main" val="343380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Basic Functions: Shapes</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357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Basic Functions: Colors</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42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Basic Functions: Text</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60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52D2-49FC-4C00-AC1B-32FFEF825004}"/>
              </a:ext>
            </a:extLst>
          </p:cNvPr>
          <p:cNvSpPr>
            <a:spLocks noGrp="1"/>
          </p:cNvSpPr>
          <p:nvPr>
            <p:ph type="title"/>
          </p:nvPr>
        </p:nvSpPr>
        <p:spPr/>
        <p:txBody>
          <a:bodyPr/>
          <a:lstStyle/>
          <a:p>
            <a:r>
              <a:rPr lang="en-US" dirty="0"/>
              <a:t>Text</a:t>
            </a:r>
          </a:p>
        </p:txBody>
      </p:sp>
      <p:sp>
        <p:nvSpPr>
          <p:cNvPr id="3" name="Content Placeholder 2">
            <a:extLst>
              <a:ext uri="{FF2B5EF4-FFF2-40B4-BE49-F238E27FC236}">
                <a16:creationId xmlns:a16="http://schemas.microsoft.com/office/drawing/2014/main" id="{A55AA49D-4416-4FFD-A3E8-203302A7D2C3}"/>
              </a:ext>
            </a:extLst>
          </p:cNvPr>
          <p:cNvSpPr>
            <a:spLocks noGrp="1"/>
          </p:cNvSpPr>
          <p:nvPr>
            <p:ph idx="1"/>
          </p:nvPr>
        </p:nvSpPr>
        <p:spPr/>
        <p:txBody>
          <a:bodyPr/>
          <a:lstStyle/>
          <a:p>
            <a:r>
              <a:rPr lang="en-US" dirty="0"/>
              <a:t>Created in boxes</a:t>
            </a:r>
          </a:p>
          <a:p>
            <a:r>
              <a:rPr lang="en-US" dirty="0"/>
              <a:t>Can edit what’s on the layout already</a:t>
            </a:r>
          </a:p>
          <a:p>
            <a:r>
              <a:rPr lang="en-US" dirty="0"/>
              <a:t>Can create new text</a:t>
            </a:r>
          </a:p>
          <a:p>
            <a:r>
              <a:rPr lang="en-US" dirty="0"/>
              <a:t>Tips for font selection </a:t>
            </a:r>
          </a:p>
          <a:p>
            <a:pPr lvl="1"/>
            <a:r>
              <a:rPr lang="en-US" dirty="0"/>
              <a:t>be appropriate (tone and readability)—no goofy fonts on serious documents. </a:t>
            </a:r>
          </a:p>
          <a:p>
            <a:pPr lvl="1"/>
            <a:r>
              <a:rPr lang="en-US" dirty="0"/>
              <a:t>Use 2 fonts maximum. Including more than three fonts tends to make things harder to read.</a:t>
            </a:r>
          </a:p>
        </p:txBody>
      </p:sp>
    </p:spTree>
    <p:extLst>
      <p:ext uri="{BB962C8B-B14F-4D97-AF65-F5344CB8AC3E}">
        <p14:creationId xmlns:p14="http://schemas.microsoft.com/office/powerpoint/2010/main" val="107023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Basic Functions: Photos</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612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Basic Functions: Positions</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749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Basic Functions: Pages</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251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Templates</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0294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52D2-49FC-4C00-AC1B-32FFEF825004}"/>
              </a:ext>
            </a:extLst>
          </p:cNvPr>
          <p:cNvSpPr>
            <a:spLocks noGrp="1"/>
          </p:cNvSpPr>
          <p:nvPr>
            <p:ph type="title"/>
          </p:nvPr>
        </p:nvSpPr>
        <p:spPr/>
        <p:txBody>
          <a:bodyPr/>
          <a:lstStyle/>
          <a:p>
            <a:r>
              <a:rPr lang="en-US" dirty="0"/>
              <a:t>Templates</a:t>
            </a:r>
          </a:p>
        </p:txBody>
      </p:sp>
      <p:sp>
        <p:nvSpPr>
          <p:cNvPr id="3" name="Content Placeholder 2">
            <a:extLst>
              <a:ext uri="{FF2B5EF4-FFF2-40B4-BE49-F238E27FC236}">
                <a16:creationId xmlns:a16="http://schemas.microsoft.com/office/drawing/2014/main" id="{A55AA49D-4416-4FFD-A3E8-203302A7D2C3}"/>
              </a:ext>
            </a:extLst>
          </p:cNvPr>
          <p:cNvSpPr>
            <a:spLocks noGrp="1"/>
          </p:cNvSpPr>
          <p:nvPr>
            <p:ph idx="1"/>
          </p:nvPr>
        </p:nvSpPr>
        <p:spPr/>
        <p:txBody>
          <a:bodyPr/>
          <a:lstStyle/>
          <a:p>
            <a:r>
              <a:rPr lang="en-US" dirty="0"/>
              <a:t>Filtered by design type</a:t>
            </a:r>
          </a:p>
          <a:p>
            <a:r>
              <a:rPr lang="en-US" dirty="0"/>
              <a:t>Named</a:t>
            </a:r>
          </a:p>
          <a:p>
            <a:r>
              <a:rPr lang="en-US" dirty="0"/>
              <a:t>Can search, scroll through</a:t>
            </a:r>
          </a:p>
          <a:p>
            <a:r>
              <a:rPr lang="en-US" dirty="0"/>
              <a:t>Customizable</a:t>
            </a:r>
          </a:p>
          <a:p>
            <a:endParaRPr lang="en-US" dirty="0"/>
          </a:p>
        </p:txBody>
      </p:sp>
    </p:spTree>
    <p:extLst>
      <p:ext uri="{BB962C8B-B14F-4D97-AF65-F5344CB8AC3E}">
        <p14:creationId xmlns:p14="http://schemas.microsoft.com/office/powerpoint/2010/main" val="89470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94E07-6DD5-44E1-816D-B6FF2C582CA0}"/>
              </a:ext>
            </a:extLst>
          </p:cNvPr>
          <p:cNvSpPr>
            <a:spLocks noGrp="1"/>
          </p:cNvSpPr>
          <p:nvPr>
            <p:ph type="title"/>
          </p:nvPr>
        </p:nvSpPr>
        <p:spPr>
          <a:xfrm>
            <a:off x="688743" y="1153571"/>
            <a:ext cx="3200400" cy="4461163"/>
          </a:xfrm>
        </p:spPr>
        <p:txBody>
          <a:bodyPr>
            <a:normAutofit/>
          </a:bodyPr>
          <a:lstStyle/>
          <a:p>
            <a:r>
              <a:rPr lang="en-US" b="1" dirty="0">
                <a:solidFill>
                  <a:srgbClr val="FFFFFF"/>
                </a:solidFill>
              </a:rPr>
              <a:t>Presenters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95C1DC-CA8A-41FB-8119-B135CF53959D}"/>
              </a:ext>
            </a:extLst>
          </p:cNvPr>
          <p:cNvSpPr>
            <a:spLocks noGrp="1"/>
          </p:cNvSpPr>
          <p:nvPr>
            <p:ph idx="1"/>
          </p:nvPr>
        </p:nvSpPr>
        <p:spPr>
          <a:xfrm>
            <a:off x="4447308" y="591344"/>
            <a:ext cx="6906491" cy="5585619"/>
          </a:xfrm>
        </p:spPr>
        <p:txBody>
          <a:bodyPr anchor="ctr">
            <a:normAutofit/>
          </a:bodyPr>
          <a:lstStyle/>
          <a:p>
            <a:r>
              <a:rPr lang="en-US" b="1" dirty="0"/>
              <a:t>Joe Dawson, </a:t>
            </a:r>
            <a:r>
              <a:rPr lang="en-US" dirty="0"/>
              <a:t>Digital Communications Specialist, NCIPH, UNC Chapel Hill</a:t>
            </a:r>
          </a:p>
          <a:p>
            <a:pPr marL="0" indent="0">
              <a:buNone/>
            </a:pPr>
            <a:endParaRPr lang="en-US" dirty="0"/>
          </a:p>
          <a:p>
            <a:r>
              <a:rPr lang="en-US" b="1" dirty="0"/>
              <a:t>Margaret Benson Nemitz</a:t>
            </a:r>
            <a:r>
              <a:rPr lang="en-US" dirty="0"/>
              <a:t>, MPH, Community Assessment Coordinator, NCIPH, UNC Chapel Hill</a:t>
            </a:r>
          </a:p>
        </p:txBody>
      </p:sp>
    </p:spTree>
    <p:extLst>
      <p:ext uri="{BB962C8B-B14F-4D97-AF65-F5344CB8AC3E}">
        <p14:creationId xmlns:p14="http://schemas.microsoft.com/office/powerpoint/2010/main" val="377846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Downloading Your Designs</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462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52D2-49FC-4C00-AC1B-32FFEF825004}"/>
              </a:ext>
            </a:extLst>
          </p:cNvPr>
          <p:cNvSpPr>
            <a:spLocks noGrp="1"/>
          </p:cNvSpPr>
          <p:nvPr>
            <p:ph type="title"/>
          </p:nvPr>
        </p:nvSpPr>
        <p:spPr/>
        <p:txBody>
          <a:bodyPr/>
          <a:lstStyle/>
          <a:p>
            <a:r>
              <a:rPr lang="en-US" dirty="0"/>
              <a:t>First Steps: As soon as we’re done:</a:t>
            </a:r>
          </a:p>
        </p:txBody>
      </p:sp>
      <p:sp>
        <p:nvSpPr>
          <p:cNvPr id="3" name="Content Placeholder 2">
            <a:extLst>
              <a:ext uri="{FF2B5EF4-FFF2-40B4-BE49-F238E27FC236}">
                <a16:creationId xmlns:a16="http://schemas.microsoft.com/office/drawing/2014/main" id="{A55AA49D-4416-4FFD-A3E8-203302A7D2C3}"/>
              </a:ext>
            </a:extLst>
          </p:cNvPr>
          <p:cNvSpPr>
            <a:spLocks noGrp="1"/>
          </p:cNvSpPr>
          <p:nvPr>
            <p:ph idx="1"/>
          </p:nvPr>
        </p:nvSpPr>
        <p:spPr/>
        <p:txBody>
          <a:bodyPr/>
          <a:lstStyle/>
          <a:p>
            <a:r>
              <a:rPr lang="en-US" dirty="0"/>
              <a:t>Canva.com</a:t>
            </a:r>
            <a:r>
              <a:rPr lang="en-US" dirty="0">
                <a:sym typeface="Wingdings" panose="05000000000000000000" pitchFamily="2" charset="2"/>
              </a:rPr>
              <a:t> Create your account</a:t>
            </a:r>
          </a:p>
          <a:p>
            <a:pPr lvl="0"/>
            <a:r>
              <a:rPr lang="en-US" dirty="0"/>
              <a:t>Play around: </a:t>
            </a:r>
            <a:r>
              <a:rPr lang="en-US" u="sng" dirty="0">
                <a:hlinkClick r:id="rId2"/>
              </a:rPr>
              <a:t>https://designschool.canva.com/tutorials/getting-started/canva-starter-challenge/</a:t>
            </a:r>
            <a:endParaRPr lang="en-US" u="sng" dirty="0"/>
          </a:p>
          <a:p>
            <a:pPr lvl="0"/>
            <a:r>
              <a:rPr lang="en-US" dirty="0">
                <a:hlinkClick r:id="rId3"/>
              </a:rPr>
              <a:t>https://designschool.canva.com/tutorials/getting-started/</a:t>
            </a:r>
            <a:endParaRPr lang="en-US" dirty="0"/>
          </a:p>
          <a:p>
            <a:pPr lvl="0"/>
            <a:endParaRPr lang="en-US" dirty="0"/>
          </a:p>
        </p:txBody>
      </p:sp>
    </p:spTree>
    <p:extLst>
      <p:ext uri="{BB962C8B-B14F-4D97-AF65-F5344CB8AC3E}">
        <p14:creationId xmlns:p14="http://schemas.microsoft.com/office/powerpoint/2010/main" val="208875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E436AB-5C37-4C64-A92B-B4159DFB2DF7}"/>
              </a:ext>
            </a:extLst>
          </p:cNvPr>
          <p:cNvSpPr/>
          <p:nvPr/>
        </p:nvSpPr>
        <p:spPr>
          <a:xfrm>
            <a:off x="0" y="6116320"/>
            <a:ext cx="12192000" cy="1076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C8AE1E5-E74A-4BB7-AEFD-914A18F37E0C}"/>
              </a:ext>
            </a:extLst>
          </p:cNvPr>
          <p:cNvSpPr/>
          <p:nvPr/>
        </p:nvSpPr>
        <p:spPr>
          <a:xfrm>
            <a:off x="5036316" y="731512"/>
            <a:ext cx="5745480" cy="57454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F983AF8-8E7F-4F6F-9ECC-CDF95BB80D45}"/>
              </a:ext>
            </a:extLst>
          </p:cNvPr>
          <p:cNvSpPr/>
          <p:nvPr/>
        </p:nvSpPr>
        <p:spPr>
          <a:xfrm>
            <a:off x="5740400" y="5600708"/>
            <a:ext cx="711200" cy="711200"/>
          </a:xfrm>
          <a:prstGeom prst="ellipse">
            <a:avLst/>
          </a:prstGeom>
          <a:solidFill>
            <a:srgbClr val="1B9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2E9ADE-97FF-4098-B4D6-C2FD870B768E}"/>
              </a:ext>
            </a:extLst>
          </p:cNvPr>
          <p:cNvSpPr txBox="1">
            <a:spLocks/>
          </p:cNvSpPr>
          <p:nvPr/>
        </p:nvSpPr>
        <p:spPr>
          <a:xfrm>
            <a:off x="5247136" y="901692"/>
            <a:ext cx="5323840" cy="5405120"/>
          </a:xfrm>
          <a:prstGeom prst="ellipse">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FFFFFF"/>
                </a:solidFill>
              </a:rPr>
              <a:t>Canva Questions</a:t>
            </a:r>
          </a:p>
        </p:txBody>
      </p:sp>
      <p:sp>
        <p:nvSpPr>
          <p:cNvPr id="9" name="Arc 8">
            <a:extLst>
              <a:ext uri="{FF2B5EF4-FFF2-40B4-BE49-F238E27FC236}">
                <a16:creationId xmlns:a16="http://schemas.microsoft.com/office/drawing/2014/main" id="{D175693B-62D5-498B-9E82-F4E2684A84E6}"/>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10;&#10;Description automatically generated">
            <a:extLst>
              <a:ext uri="{FF2B5EF4-FFF2-40B4-BE49-F238E27FC236}">
                <a16:creationId xmlns:a16="http://schemas.microsoft.com/office/drawing/2014/main" id="{C51C1C90-0D6E-4EA8-8F6D-D108F97B9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648" y="4698361"/>
            <a:ext cx="2323103" cy="2214090"/>
          </a:xfrm>
          <a:prstGeom prst="rect">
            <a:avLst/>
          </a:prstGeom>
        </p:spPr>
      </p:pic>
    </p:spTree>
    <p:extLst>
      <p:ext uri="{BB962C8B-B14F-4D97-AF65-F5344CB8AC3E}">
        <p14:creationId xmlns:p14="http://schemas.microsoft.com/office/powerpoint/2010/main" val="18711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1912AC-CA61-4E21-8882-6781185F38D9}"/>
              </a:ext>
            </a:extLst>
          </p:cNvPr>
          <p:cNvSpPr/>
          <p:nvPr/>
        </p:nvSpPr>
        <p:spPr>
          <a:xfrm>
            <a:off x="8270240" y="223519"/>
            <a:ext cx="3629628" cy="4998721"/>
          </a:xfrm>
          <a:prstGeom prst="rect">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Tableau Public</a:t>
            </a:r>
          </a:p>
        </p:txBody>
      </p:sp>
      <p:sp>
        <p:nvSpPr>
          <p:cNvPr id="6" name="Rectangle 5">
            <a:extLst>
              <a:ext uri="{FF2B5EF4-FFF2-40B4-BE49-F238E27FC236}">
                <a16:creationId xmlns:a16="http://schemas.microsoft.com/office/drawing/2014/main" id="{9C041DEE-E86A-4920-A2E8-2178E00443C1}"/>
              </a:ext>
            </a:extLst>
          </p:cNvPr>
          <p:cNvSpPr/>
          <p:nvPr/>
        </p:nvSpPr>
        <p:spPr>
          <a:xfrm>
            <a:off x="292132" y="223520"/>
            <a:ext cx="3629628" cy="4998720"/>
          </a:xfrm>
          <a:prstGeom prst="rect">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Canva</a:t>
            </a:r>
          </a:p>
        </p:txBody>
      </p:sp>
      <p:sp>
        <p:nvSpPr>
          <p:cNvPr id="8" name="Arc 7">
            <a:extLst>
              <a:ext uri="{FF2B5EF4-FFF2-40B4-BE49-F238E27FC236}">
                <a16:creationId xmlns:a16="http://schemas.microsoft.com/office/drawing/2014/main" id="{108ADE93-0492-4FE5-B384-EADD6D25C67F}"/>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8845CF-1262-42B7-91C0-5C3877D78D05}"/>
              </a:ext>
            </a:extLst>
          </p:cNvPr>
          <p:cNvSpPr/>
          <p:nvPr/>
        </p:nvSpPr>
        <p:spPr>
          <a:xfrm>
            <a:off x="4281186" y="223519"/>
            <a:ext cx="3629628" cy="4998721"/>
          </a:xfrm>
          <a:prstGeom prst="rect">
            <a:avLst/>
          </a:prstGeom>
          <a:solidFill>
            <a:srgbClr val="1B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hlinkClick r:id="rId3"/>
              </a:rPr>
              <a:t>Jamboard</a:t>
            </a:r>
            <a:endParaRPr lang="en-US" sz="4400" b="1" dirty="0"/>
          </a:p>
        </p:txBody>
      </p:sp>
      <p:pic>
        <p:nvPicPr>
          <p:cNvPr id="3" name="Picture 2" descr="A picture containing shirt&#10;&#10;Description automatically generated">
            <a:extLst>
              <a:ext uri="{FF2B5EF4-FFF2-40B4-BE49-F238E27FC236}">
                <a16:creationId xmlns:a16="http://schemas.microsoft.com/office/drawing/2014/main" id="{7FFBFBBE-967A-40AC-A816-B47F45275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42880" y="3587676"/>
            <a:ext cx="1849120" cy="2592223"/>
          </a:xfrm>
          <a:prstGeom prst="rect">
            <a:avLst/>
          </a:prstGeom>
        </p:spPr>
      </p:pic>
      <p:sp>
        <p:nvSpPr>
          <p:cNvPr id="13" name="Isosceles Triangle 12">
            <a:extLst>
              <a:ext uri="{FF2B5EF4-FFF2-40B4-BE49-F238E27FC236}">
                <a16:creationId xmlns:a16="http://schemas.microsoft.com/office/drawing/2014/main" id="{C7BA1BD0-1657-4980-8EC1-30EE312B90D5}"/>
              </a:ext>
            </a:extLst>
          </p:cNvPr>
          <p:cNvSpPr/>
          <p:nvPr/>
        </p:nvSpPr>
        <p:spPr>
          <a:xfrm rot="10800000">
            <a:off x="1573216" y="5222240"/>
            <a:ext cx="1067459" cy="447040"/>
          </a:xfrm>
          <a:prstGeom prst="triangle">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B884851-63EB-4747-A68D-7CBB93CD9AB5}"/>
              </a:ext>
            </a:extLst>
          </p:cNvPr>
          <p:cNvSpPr/>
          <p:nvPr/>
        </p:nvSpPr>
        <p:spPr>
          <a:xfrm rot="10800000">
            <a:off x="9551324" y="5222240"/>
            <a:ext cx="1067459" cy="447040"/>
          </a:xfrm>
          <a:prstGeom prst="triangle">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8CD30FC4-8C8F-406F-9D8E-98416071CAF3}"/>
              </a:ext>
            </a:extLst>
          </p:cNvPr>
          <p:cNvSpPr/>
          <p:nvPr/>
        </p:nvSpPr>
        <p:spPr>
          <a:xfrm rot="10800000">
            <a:off x="5562269" y="5222240"/>
            <a:ext cx="1067459" cy="447040"/>
          </a:xfrm>
          <a:prstGeom prst="triangle">
            <a:avLst/>
          </a:prstGeom>
          <a:solidFill>
            <a:srgbClr val="1B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583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E436AB-5C37-4C64-A92B-B4159DFB2DF7}"/>
              </a:ext>
            </a:extLst>
          </p:cNvPr>
          <p:cNvSpPr/>
          <p:nvPr/>
        </p:nvSpPr>
        <p:spPr>
          <a:xfrm>
            <a:off x="0" y="6116320"/>
            <a:ext cx="12192000" cy="1076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C8AE1E5-E74A-4BB7-AEFD-914A18F37E0C}"/>
              </a:ext>
            </a:extLst>
          </p:cNvPr>
          <p:cNvSpPr/>
          <p:nvPr/>
        </p:nvSpPr>
        <p:spPr>
          <a:xfrm>
            <a:off x="5036316" y="731512"/>
            <a:ext cx="5745480" cy="57454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F983AF8-8E7F-4F6F-9ECC-CDF95BB80D45}"/>
              </a:ext>
            </a:extLst>
          </p:cNvPr>
          <p:cNvSpPr/>
          <p:nvPr/>
        </p:nvSpPr>
        <p:spPr>
          <a:xfrm>
            <a:off x="5740400" y="5600708"/>
            <a:ext cx="711200" cy="711200"/>
          </a:xfrm>
          <a:prstGeom prst="ellipse">
            <a:avLst/>
          </a:prstGeom>
          <a:solidFill>
            <a:srgbClr val="1B9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2E9ADE-97FF-4098-B4D6-C2FD870B768E}"/>
              </a:ext>
            </a:extLst>
          </p:cNvPr>
          <p:cNvSpPr txBox="1">
            <a:spLocks/>
          </p:cNvSpPr>
          <p:nvPr/>
        </p:nvSpPr>
        <p:spPr>
          <a:xfrm>
            <a:off x="5247136" y="901692"/>
            <a:ext cx="5323840" cy="5405120"/>
          </a:xfrm>
          <a:prstGeom prst="ellipse">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err="1">
                <a:solidFill>
                  <a:srgbClr val="FFFFFF"/>
                </a:solidFill>
              </a:rPr>
              <a:t>Jamboard</a:t>
            </a:r>
            <a:r>
              <a:rPr lang="en-US" sz="6000" b="1" dirty="0">
                <a:solidFill>
                  <a:srgbClr val="FFFFFF"/>
                </a:solidFill>
              </a:rPr>
              <a:t> Questions</a:t>
            </a:r>
          </a:p>
        </p:txBody>
      </p:sp>
      <p:sp>
        <p:nvSpPr>
          <p:cNvPr id="9" name="Arc 8">
            <a:extLst>
              <a:ext uri="{FF2B5EF4-FFF2-40B4-BE49-F238E27FC236}">
                <a16:creationId xmlns:a16="http://schemas.microsoft.com/office/drawing/2014/main" id="{D175693B-62D5-498B-9E82-F4E2684A84E6}"/>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10;&#10;Description automatically generated">
            <a:extLst>
              <a:ext uri="{FF2B5EF4-FFF2-40B4-BE49-F238E27FC236}">
                <a16:creationId xmlns:a16="http://schemas.microsoft.com/office/drawing/2014/main" id="{C51C1C90-0D6E-4EA8-8F6D-D108F97B9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648" y="4698361"/>
            <a:ext cx="2323103" cy="2214090"/>
          </a:xfrm>
          <a:prstGeom prst="rect">
            <a:avLst/>
          </a:prstGeom>
        </p:spPr>
      </p:pic>
    </p:spTree>
    <p:extLst>
      <p:ext uri="{BB962C8B-B14F-4D97-AF65-F5344CB8AC3E}">
        <p14:creationId xmlns:p14="http://schemas.microsoft.com/office/powerpoint/2010/main" val="208460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1912AC-CA61-4E21-8882-6781185F38D9}"/>
              </a:ext>
            </a:extLst>
          </p:cNvPr>
          <p:cNvSpPr/>
          <p:nvPr/>
        </p:nvSpPr>
        <p:spPr>
          <a:xfrm>
            <a:off x="8270240" y="223519"/>
            <a:ext cx="3629628" cy="4998721"/>
          </a:xfrm>
          <a:prstGeom prst="rect">
            <a:avLst/>
          </a:prstGeom>
          <a:solidFill>
            <a:srgbClr val="1B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hlinkClick r:id="rId3"/>
              </a:rPr>
              <a:t>Tableau Public</a:t>
            </a:r>
            <a:endParaRPr lang="en-US" sz="4400" b="1" dirty="0"/>
          </a:p>
        </p:txBody>
      </p:sp>
      <p:sp>
        <p:nvSpPr>
          <p:cNvPr id="6" name="Rectangle 5">
            <a:extLst>
              <a:ext uri="{FF2B5EF4-FFF2-40B4-BE49-F238E27FC236}">
                <a16:creationId xmlns:a16="http://schemas.microsoft.com/office/drawing/2014/main" id="{9C041DEE-E86A-4920-A2E8-2178E00443C1}"/>
              </a:ext>
            </a:extLst>
          </p:cNvPr>
          <p:cNvSpPr/>
          <p:nvPr/>
        </p:nvSpPr>
        <p:spPr>
          <a:xfrm>
            <a:off x="292132" y="223520"/>
            <a:ext cx="3629628" cy="4998720"/>
          </a:xfrm>
          <a:prstGeom prst="rect">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Canva</a:t>
            </a:r>
          </a:p>
        </p:txBody>
      </p:sp>
      <p:sp>
        <p:nvSpPr>
          <p:cNvPr id="8" name="Arc 7">
            <a:extLst>
              <a:ext uri="{FF2B5EF4-FFF2-40B4-BE49-F238E27FC236}">
                <a16:creationId xmlns:a16="http://schemas.microsoft.com/office/drawing/2014/main" id="{108ADE93-0492-4FE5-B384-EADD6D25C67F}"/>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8845CF-1262-42B7-91C0-5C3877D78D05}"/>
              </a:ext>
            </a:extLst>
          </p:cNvPr>
          <p:cNvSpPr/>
          <p:nvPr/>
        </p:nvSpPr>
        <p:spPr>
          <a:xfrm>
            <a:off x="4281186" y="223519"/>
            <a:ext cx="3629628" cy="4998721"/>
          </a:xfrm>
          <a:prstGeom prst="rect">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Jamboard</a:t>
            </a:r>
          </a:p>
        </p:txBody>
      </p:sp>
      <p:pic>
        <p:nvPicPr>
          <p:cNvPr id="3" name="Picture 2" descr="A picture containing shirt&#10;&#10;Description automatically generated">
            <a:extLst>
              <a:ext uri="{FF2B5EF4-FFF2-40B4-BE49-F238E27FC236}">
                <a16:creationId xmlns:a16="http://schemas.microsoft.com/office/drawing/2014/main" id="{7FFBFBBE-967A-40AC-A816-B47F45275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42880" y="3587676"/>
            <a:ext cx="1849120" cy="2592223"/>
          </a:xfrm>
          <a:prstGeom prst="rect">
            <a:avLst/>
          </a:prstGeom>
        </p:spPr>
      </p:pic>
      <p:sp>
        <p:nvSpPr>
          <p:cNvPr id="13" name="Isosceles Triangle 12">
            <a:extLst>
              <a:ext uri="{FF2B5EF4-FFF2-40B4-BE49-F238E27FC236}">
                <a16:creationId xmlns:a16="http://schemas.microsoft.com/office/drawing/2014/main" id="{C7BA1BD0-1657-4980-8EC1-30EE312B90D5}"/>
              </a:ext>
            </a:extLst>
          </p:cNvPr>
          <p:cNvSpPr/>
          <p:nvPr/>
        </p:nvSpPr>
        <p:spPr>
          <a:xfrm rot="10800000">
            <a:off x="1573216" y="5222240"/>
            <a:ext cx="1067459" cy="447040"/>
          </a:xfrm>
          <a:prstGeom prst="triangle">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B884851-63EB-4747-A68D-7CBB93CD9AB5}"/>
              </a:ext>
            </a:extLst>
          </p:cNvPr>
          <p:cNvSpPr/>
          <p:nvPr/>
        </p:nvSpPr>
        <p:spPr>
          <a:xfrm rot="10800000">
            <a:off x="9551324" y="5222240"/>
            <a:ext cx="1067459" cy="447040"/>
          </a:xfrm>
          <a:prstGeom prst="triangle">
            <a:avLst/>
          </a:prstGeom>
          <a:solidFill>
            <a:srgbClr val="1B9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8CD30FC4-8C8F-406F-9D8E-98416071CAF3}"/>
              </a:ext>
            </a:extLst>
          </p:cNvPr>
          <p:cNvSpPr/>
          <p:nvPr/>
        </p:nvSpPr>
        <p:spPr>
          <a:xfrm rot="10800000">
            <a:off x="5562269" y="5222240"/>
            <a:ext cx="1067459" cy="447040"/>
          </a:xfrm>
          <a:prstGeom prst="triangle">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19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041DEE-E86A-4920-A2E8-2178E00443C1}"/>
              </a:ext>
            </a:extLst>
          </p:cNvPr>
          <p:cNvSpPr/>
          <p:nvPr/>
        </p:nvSpPr>
        <p:spPr>
          <a:xfrm>
            <a:off x="-246743" y="-145143"/>
            <a:ext cx="12627429" cy="1835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4F8E21-D550-4C4A-A2F3-55D71217F6A5}"/>
              </a:ext>
            </a:extLst>
          </p:cNvPr>
          <p:cNvSpPr>
            <a:spLocks noGrp="1"/>
          </p:cNvSpPr>
          <p:nvPr>
            <p:ph type="title"/>
          </p:nvPr>
        </p:nvSpPr>
        <p:spPr/>
        <p:txBody>
          <a:bodyPr/>
          <a:lstStyle/>
          <a:p>
            <a:r>
              <a:rPr lang="en-US" b="1" dirty="0">
                <a:solidFill>
                  <a:schemeClr val="bg1"/>
                </a:solidFill>
              </a:rPr>
              <a:t>Tableau Public Basics</a:t>
            </a:r>
          </a:p>
        </p:txBody>
      </p:sp>
      <p:sp>
        <p:nvSpPr>
          <p:cNvPr id="5" name="Content Placeholder 4">
            <a:extLst>
              <a:ext uri="{FF2B5EF4-FFF2-40B4-BE49-F238E27FC236}">
                <a16:creationId xmlns:a16="http://schemas.microsoft.com/office/drawing/2014/main" id="{7322E260-8A8F-4B9D-8E52-3758B052D6CC}"/>
              </a:ext>
            </a:extLst>
          </p:cNvPr>
          <p:cNvSpPr>
            <a:spLocks noGrp="1"/>
          </p:cNvSpPr>
          <p:nvPr>
            <p:ph sz="half" idx="1"/>
          </p:nvPr>
        </p:nvSpPr>
        <p:spPr>
          <a:xfrm>
            <a:off x="838200" y="3217859"/>
            <a:ext cx="5181600" cy="2959103"/>
          </a:xfrm>
        </p:spPr>
        <p:txBody>
          <a:bodyPr>
            <a:normAutofit/>
          </a:bodyPr>
          <a:lstStyle/>
          <a:p>
            <a:pPr lvl="0" indent="-228600">
              <a:lnSpc>
                <a:spcPct val="130000"/>
              </a:lnSpc>
              <a:spcBef>
                <a:spcPts val="0"/>
              </a:spcBef>
              <a:buFont typeface="Arial" panose="020B0604020202020204" pitchFamily="34" charset="0"/>
              <a:buChar char="•"/>
              <a:defRPr/>
            </a:pPr>
            <a:r>
              <a:rPr lang="en-US" dirty="0"/>
              <a:t>Free platform</a:t>
            </a:r>
          </a:p>
          <a:p>
            <a:pPr>
              <a:lnSpc>
                <a:spcPct val="130000"/>
              </a:lnSpc>
              <a:spcBef>
                <a:spcPts val="0"/>
              </a:spcBef>
              <a:defRPr/>
            </a:pPr>
            <a:r>
              <a:rPr lang="en-US" dirty="0"/>
              <a:t>Lots of support</a:t>
            </a:r>
          </a:p>
          <a:p>
            <a:pPr lvl="0" indent="-228600">
              <a:lnSpc>
                <a:spcPct val="130000"/>
              </a:lnSpc>
              <a:spcBef>
                <a:spcPts val="0"/>
              </a:spcBef>
              <a:buFont typeface="Arial" panose="020B0604020202020204" pitchFamily="34" charset="0"/>
              <a:buChar char="•"/>
              <a:defRPr/>
            </a:pPr>
            <a:r>
              <a:rPr lang="en-US" dirty="0"/>
              <a:t>Easy to share</a:t>
            </a:r>
          </a:p>
          <a:p>
            <a:pPr lvl="0" indent="-228600">
              <a:lnSpc>
                <a:spcPct val="130000"/>
              </a:lnSpc>
              <a:spcBef>
                <a:spcPts val="0"/>
              </a:spcBef>
              <a:buFont typeface="Arial" panose="020B0604020202020204" pitchFamily="34" charset="0"/>
              <a:buChar char="•"/>
              <a:defRPr/>
            </a:pPr>
            <a:endParaRPr lang="en-US" dirty="0"/>
          </a:p>
          <a:p>
            <a:pPr lvl="0" indent="-228600">
              <a:lnSpc>
                <a:spcPct val="130000"/>
              </a:lnSpc>
              <a:spcBef>
                <a:spcPts val="0"/>
              </a:spcBef>
              <a:buFont typeface="Arial" panose="020B0604020202020204" pitchFamily="34" charset="0"/>
              <a:buChar char="•"/>
              <a:defRPr/>
            </a:pPr>
            <a:endParaRPr lang="en-US" dirty="0"/>
          </a:p>
        </p:txBody>
      </p:sp>
      <p:sp>
        <p:nvSpPr>
          <p:cNvPr id="2" name="Content Placeholder 1">
            <a:extLst>
              <a:ext uri="{FF2B5EF4-FFF2-40B4-BE49-F238E27FC236}">
                <a16:creationId xmlns:a16="http://schemas.microsoft.com/office/drawing/2014/main" id="{0DD00CBF-AEEA-49C0-B171-64A1569D8449}"/>
              </a:ext>
            </a:extLst>
          </p:cNvPr>
          <p:cNvSpPr>
            <a:spLocks noGrp="1"/>
          </p:cNvSpPr>
          <p:nvPr>
            <p:ph sz="half" idx="2"/>
          </p:nvPr>
        </p:nvSpPr>
        <p:spPr>
          <a:xfrm>
            <a:off x="6629398" y="3429000"/>
            <a:ext cx="4724402" cy="2747962"/>
          </a:xfrm>
        </p:spPr>
        <p:txBody>
          <a:bodyPr/>
          <a:lstStyle/>
          <a:p>
            <a:r>
              <a:rPr lang="en-US" dirty="0"/>
              <a:t>Data saved on Tableau Public’s server</a:t>
            </a:r>
          </a:p>
          <a:p>
            <a:r>
              <a:rPr lang="en-US" dirty="0"/>
              <a:t>Need to reformat data</a:t>
            </a:r>
          </a:p>
        </p:txBody>
      </p:sp>
      <p:sp>
        <p:nvSpPr>
          <p:cNvPr id="8" name="Arc 7">
            <a:extLst>
              <a:ext uri="{FF2B5EF4-FFF2-40B4-BE49-F238E27FC236}">
                <a16:creationId xmlns:a16="http://schemas.microsoft.com/office/drawing/2014/main" id="{108ADE93-0492-4FE5-B384-EADD6D25C67F}"/>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humbs up sign with solid fill">
            <a:extLst>
              <a:ext uri="{FF2B5EF4-FFF2-40B4-BE49-F238E27FC236}">
                <a16:creationId xmlns:a16="http://schemas.microsoft.com/office/drawing/2014/main" id="{82EE4500-AEB8-42EE-AE52-057301648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612" y="2303459"/>
            <a:ext cx="914400" cy="914400"/>
          </a:xfrm>
          <a:prstGeom prst="rect">
            <a:avLst/>
          </a:prstGeom>
        </p:spPr>
      </p:pic>
      <p:pic>
        <p:nvPicPr>
          <p:cNvPr id="11" name="Graphic 10" descr="Thumbs Down with solid fill">
            <a:extLst>
              <a:ext uri="{FF2B5EF4-FFF2-40B4-BE49-F238E27FC236}">
                <a16:creationId xmlns:a16="http://schemas.microsoft.com/office/drawing/2014/main" id="{8ECF32FB-421A-4EA6-864C-91BB901186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3988" y="2399349"/>
            <a:ext cx="914400" cy="914400"/>
          </a:xfrm>
          <a:prstGeom prst="rect">
            <a:avLst/>
          </a:prstGeom>
        </p:spPr>
      </p:pic>
      <p:sp>
        <p:nvSpPr>
          <p:cNvPr id="12" name="Rectangle 11">
            <a:extLst>
              <a:ext uri="{FF2B5EF4-FFF2-40B4-BE49-F238E27FC236}">
                <a16:creationId xmlns:a16="http://schemas.microsoft.com/office/drawing/2014/main" id="{4C278651-9780-45E8-B7B1-162510B73887}"/>
              </a:ext>
            </a:extLst>
          </p:cNvPr>
          <p:cNvSpPr/>
          <p:nvPr/>
        </p:nvSpPr>
        <p:spPr>
          <a:xfrm>
            <a:off x="609600" y="2200956"/>
            <a:ext cx="5181601" cy="348864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5EFE35-A380-4329-BFA7-A2643B6CC31F}"/>
              </a:ext>
            </a:extLst>
          </p:cNvPr>
          <p:cNvSpPr/>
          <p:nvPr/>
        </p:nvSpPr>
        <p:spPr>
          <a:xfrm>
            <a:off x="6400799" y="2172887"/>
            <a:ext cx="5181601" cy="351671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16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64502F1-868D-4991-A94F-DD96F3A7FD3A}"/>
              </a:ext>
            </a:extLst>
          </p:cNvPr>
          <p:cNvSpPr txBox="1">
            <a:spLocks/>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fontAlgn="auto">
              <a:spcAft>
                <a:spcPts val="600"/>
              </a:spcAft>
              <a:buClrTx/>
              <a:buSzTx/>
              <a:tabLst/>
              <a:defRPr/>
            </a:pPr>
            <a:r>
              <a:rPr kumimoji="0" lang="en-US" b="1" i="0" u="none" strike="noStrike" kern="1200" cap="none" spc="0" normalizeH="0" baseline="0" noProof="0" dirty="0">
                <a:ln>
                  <a:noFill/>
                </a:ln>
                <a:solidFill>
                  <a:srgbClr val="FFFFFF"/>
                </a:solidFill>
                <a:effectLst/>
                <a:uLnTx/>
                <a:uFillTx/>
                <a:latin typeface="+mj-lt"/>
                <a:ea typeface="+mj-ea"/>
                <a:cs typeface="+mj-cs"/>
              </a:rPr>
              <a:t>Examples</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0594E32D-A503-44AB-A373-8DB0B130BF80}"/>
              </a:ext>
            </a:extLst>
          </p:cNvPr>
          <p:cNvSpPr txBox="1">
            <a:spLocks/>
          </p:cNvSpPr>
          <p:nvPr/>
        </p:nvSpPr>
        <p:spPr>
          <a:xfrm>
            <a:off x="4447308" y="591344"/>
            <a:ext cx="6906491" cy="5585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1000"/>
              </a:spcBef>
              <a:spcAft>
                <a:spcPts val="0"/>
              </a:spcAft>
              <a:buClrTx/>
              <a:buSzTx/>
              <a:buNone/>
              <a:tabLst/>
              <a:defRPr/>
            </a:pPr>
            <a:r>
              <a:rPr kumimoji="0" lang="en-US" b="0" i="0" u="none" strike="noStrike" cap="none" spc="0" normalizeH="0" baseline="0" noProof="0" dirty="0">
                <a:ln>
                  <a:noFill/>
                </a:ln>
                <a:solidFill>
                  <a:srgbClr val="5998C9"/>
                </a:solidFill>
                <a:effectLst/>
                <a:uLnTx/>
                <a:uFillTx/>
                <a:hlinkClick r:id="rId4">
                  <a:extLst>
                    <a:ext uri="{A12FA001-AC4F-418D-AE19-62706E023703}">
                      <ahyp:hlinkClr xmlns:ahyp="http://schemas.microsoft.com/office/drawing/2018/hyperlinkcolor" val="tx"/>
                    </a:ext>
                  </a:extLst>
                </a:hlinkClick>
              </a:rPr>
              <a:t>Chatham County Community Assessment</a:t>
            </a:r>
            <a:endParaRPr kumimoji="0" lang="en-US" b="0" i="0" u="none" strike="noStrike" cap="none" spc="0" normalizeH="0" baseline="0" noProof="0" dirty="0">
              <a:ln>
                <a:noFill/>
              </a:ln>
              <a:solidFill>
                <a:srgbClr val="5998C9"/>
              </a:solidFill>
              <a:effectLst/>
              <a:uLnTx/>
              <a:uFillTx/>
            </a:endParaRPr>
          </a:p>
          <a:p>
            <a:pPr marL="0" marR="0" lvl="0" indent="0" fontAlgn="auto">
              <a:spcBef>
                <a:spcPts val="1000"/>
              </a:spcBef>
              <a:spcAft>
                <a:spcPts val="0"/>
              </a:spcAft>
              <a:buClrTx/>
              <a:buSzTx/>
              <a:buNone/>
              <a:tabLst/>
              <a:defRPr/>
            </a:pPr>
            <a:endParaRPr lang="en-US" dirty="0">
              <a:solidFill>
                <a:srgbClr val="5998C9"/>
              </a:solidFill>
            </a:endParaRPr>
          </a:p>
          <a:p>
            <a:pPr marL="0" marR="0" lvl="0" indent="0" fontAlgn="auto">
              <a:spcBef>
                <a:spcPts val="1000"/>
              </a:spcBef>
              <a:spcAft>
                <a:spcPts val="0"/>
              </a:spcAft>
              <a:buClrTx/>
              <a:buSzTx/>
              <a:buNone/>
              <a:tabLst/>
              <a:defRPr/>
            </a:pPr>
            <a:r>
              <a:rPr kumimoji="0" lang="en-US" b="0" i="0" u="none" strike="noStrike" cap="none" spc="0" normalizeH="0" baseline="0" noProof="0" dirty="0">
                <a:ln>
                  <a:noFill/>
                </a:ln>
                <a:solidFill>
                  <a:srgbClr val="5998C9"/>
                </a:solidFill>
                <a:effectLst/>
                <a:uLnTx/>
                <a:uFillTx/>
                <a:hlinkClick r:id="rId5">
                  <a:extLst>
                    <a:ext uri="{A12FA001-AC4F-418D-AE19-62706E023703}">
                      <ahyp:hlinkClr xmlns:ahyp="http://schemas.microsoft.com/office/drawing/2018/hyperlinkcolor" val="tx"/>
                    </a:ext>
                  </a:extLst>
                </a:hlinkClick>
              </a:rPr>
              <a:t>NCLHDA Annual Survey Results</a:t>
            </a:r>
            <a:endParaRPr kumimoji="0" lang="en-US" b="0" i="0" u="none" strike="noStrike" cap="none" spc="0" normalizeH="0" baseline="0" noProof="0" dirty="0">
              <a:ln>
                <a:noFill/>
              </a:ln>
              <a:solidFill>
                <a:srgbClr val="5998C9"/>
              </a:solidFill>
              <a:effectLst/>
              <a:uLnTx/>
              <a:uFillTx/>
            </a:endParaRPr>
          </a:p>
          <a:p>
            <a:pPr marL="0" marR="0" lvl="0" indent="0" fontAlgn="auto">
              <a:spcBef>
                <a:spcPts val="1000"/>
              </a:spcBef>
              <a:spcAft>
                <a:spcPts val="0"/>
              </a:spcAft>
              <a:buClrTx/>
              <a:buSzTx/>
              <a:buNone/>
              <a:tabLst/>
              <a:defRPr/>
            </a:pPr>
            <a:endParaRPr lang="en-US" dirty="0">
              <a:solidFill>
                <a:srgbClr val="5998C9"/>
              </a:solidFill>
            </a:endParaRPr>
          </a:p>
          <a:p>
            <a:pPr marL="0" marR="0" lvl="0" indent="0" fontAlgn="auto">
              <a:spcBef>
                <a:spcPts val="1000"/>
              </a:spcBef>
              <a:spcAft>
                <a:spcPts val="0"/>
              </a:spcAft>
              <a:buClrTx/>
              <a:buSzTx/>
              <a:buNone/>
              <a:tabLst/>
              <a:defRPr/>
            </a:pPr>
            <a:r>
              <a:rPr kumimoji="0" lang="en-US" b="0" i="0" u="none" strike="noStrike" cap="none" spc="0" normalizeH="0" baseline="0" noProof="0" dirty="0">
                <a:ln>
                  <a:noFill/>
                </a:ln>
                <a:solidFill>
                  <a:srgbClr val="5998C9"/>
                </a:solidFill>
                <a:effectLst/>
                <a:uLnTx/>
                <a:uFillTx/>
                <a:hlinkClick r:id="rId6">
                  <a:extLst>
                    <a:ext uri="{A12FA001-AC4F-418D-AE19-62706E023703}">
                      <ahyp:hlinkClr xmlns:ahyp="http://schemas.microsoft.com/office/drawing/2018/hyperlinkcolor" val="tx"/>
                    </a:ext>
                  </a:extLst>
                </a:hlinkClick>
              </a:rPr>
              <a:t>Durham City and County Resident Survey</a:t>
            </a:r>
            <a:endParaRPr kumimoji="0" lang="en-US" b="0" i="0" u="none" strike="noStrike" cap="none" spc="0" normalizeH="0" baseline="0" noProof="0" dirty="0">
              <a:ln>
                <a:noFill/>
              </a:ln>
              <a:solidFill>
                <a:srgbClr val="5998C9"/>
              </a:solidFill>
              <a:effectLst/>
              <a:uLnTx/>
              <a:uFillTx/>
            </a:endParaRPr>
          </a:p>
          <a:p>
            <a:pPr marL="0" marR="0" lvl="0" indent="0" fontAlgn="auto">
              <a:spcBef>
                <a:spcPts val="1000"/>
              </a:spcBef>
              <a:spcAft>
                <a:spcPts val="0"/>
              </a:spcAft>
              <a:buClrTx/>
              <a:buSzTx/>
              <a:buNone/>
              <a:tabLst/>
              <a:defRPr/>
            </a:pPr>
            <a:endParaRPr lang="en-US" dirty="0">
              <a:solidFill>
                <a:srgbClr val="5998C9"/>
              </a:solidFill>
            </a:endParaRPr>
          </a:p>
          <a:p>
            <a:pPr marL="0" marR="0" lvl="0" indent="0" fontAlgn="auto">
              <a:spcBef>
                <a:spcPts val="1000"/>
              </a:spcBef>
              <a:spcAft>
                <a:spcPts val="0"/>
              </a:spcAft>
              <a:buClrTx/>
              <a:buSzTx/>
              <a:buNone/>
              <a:tabLst/>
              <a:defRPr/>
            </a:pPr>
            <a:r>
              <a:rPr lang="en-US" dirty="0">
                <a:solidFill>
                  <a:srgbClr val="5998C9"/>
                </a:solidFill>
                <a:hlinkClick r:id="rId7">
                  <a:extLst>
                    <a:ext uri="{A12FA001-AC4F-418D-AE19-62706E023703}">
                      <ahyp:hlinkClr xmlns:ahyp="http://schemas.microsoft.com/office/drawing/2018/hyperlinkcolor" val="tx"/>
                    </a:ext>
                  </a:extLst>
                </a:hlinkClick>
              </a:rPr>
              <a:t>Today’s Training Dashboard</a:t>
            </a:r>
            <a:endParaRPr lang="en-US" dirty="0">
              <a:solidFill>
                <a:srgbClr val="5998C9"/>
              </a:solidFill>
            </a:endParaRPr>
          </a:p>
        </p:txBody>
      </p:sp>
      <p:pic>
        <p:nvPicPr>
          <p:cNvPr id="2" name="Picture 1" descr="A picture containing holding, umbrella&#10;&#10;Description automatically generated">
            <a:extLst>
              <a:ext uri="{FF2B5EF4-FFF2-40B4-BE49-F238E27FC236}">
                <a16:creationId xmlns:a16="http://schemas.microsoft.com/office/drawing/2014/main" id="{38516C24-355E-4EEC-A90E-C621209D98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5191" y="4946719"/>
            <a:ext cx="2091871" cy="1592193"/>
          </a:xfrm>
          <a:prstGeom prst="rect">
            <a:avLst/>
          </a:prstGeom>
        </p:spPr>
      </p:pic>
    </p:spTree>
    <p:custDataLst>
      <p:tags r:id="rId1"/>
    </p:custDataLst>
    <p:extLst>
      <p:ext uri="{BB962C8B-B14F-4D97-AF65-F5344CB8AC3E}">
        <p14:creationId xmlns:p14="http://schemas.microsoft.com/office/powerpoint/2010/main" val="3863214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041DEE-E86A-4920-A2E8-2178E00443C1}"/>
              </a:ext>
            </a:extLst>
          </p:cNvPr>
          <p:cNvSpPr/>
          <p:nvPr/>
        </p:nvSpPr>
        <p:spPr>
          <a:xfrm>
            <a:off x="-246743" y="-145143"/>
            <a:ext cx="12627429" cy="1835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4F8E21-D550-4C4A-A2F3-55D71217F6A5}"/>
              </a:ext>
            </a:extLst>
          </p:cNvPr>
          <p:cNvSpPr>
            <a:spLocks noGrp="1"/>
          </p:cNvSpPr>
          <p:nvPr>
            <p:ph type="title"/>
          </p:nvPr>
        </p:nvSpPr>
        <p:spPr/>
        <p:txBody>
          <a:bodyPr/>
          <a:lstStyle/>
          <a:p>
            <a:r>
              <a:rPr lang="en-US" b="1" dirty="0">
                <a:solidFill>
                  <a:schemeClr val="bg1"/>
                </a:solidFill>
              </a:rPr>
              <a:t>Getting Started</a:t>
            </a:r>
          </a:p>
        </p:txBody>
      </p:sp>
      <p:sp>
        <p:nvSpPr>
          <p:cNvPr id="5" name="Content Placeholder 4">
            <a:extLst>
              <a:ext uri="{FF2B5EF4-FFF2-40B4-BE49-F238E27FC236}">
                <a16:creationId xmlns:a16="http://schemas.microsoft.com/office/drawing/2014/main" id="{7322E260-8A8F-4B9D-8E52-3758B052D6CC}"/>
              </a:ext>
            </a:extLst>
          </p:cNvPr>
          <p:cNvSpPr>
            <a:spLocks noGrp="1"/>
          </p:cNvSpPr>
          <p:nvPr>
            <p:ph sz="half" idx="1"/>
          </p:nvPr>
        </p:nvSpPr>
        <p:spPr>
          <a:xfrm>
            <a:off x="2133600" y="2550135"/>
            <a:ext cx="7366000" cy="678230"/>
          </a:xfrm>
        </p:spPr>
        <p:txBody>
          <a:bodyPr anchor="t">
            <a:normAutofit/>
          </a:bodyPr>
          <a:lstStyle/>
          <a:p>
            <a:pPr marL="0" lvl="0" indent="0">
              <a:lnSpc>
                <a:spcPct val="130000"/>
              </a:lnSpc>
              <a:spcBef>
                <a:spcPts val="0"/>
              </a:spcBef>
              <a:buNone/>
              <a:defRPr/>
            </a:pPr>
            <a:r>
              <a:rPr lang="en-US" dirty="0"/>
              <a:t>Create an account at </a:t>
            </a:r>
            <a:r>
              <a:rPr lang="en-US" dirty="0">
                <a:solidFill>
                  <a:srgbClr val="5998C9"/>
                </a:solidFill>
                <a:hlinkClick r:id="rId3">
                  <a:extLst>
                    <a:ext uri="{A12FA001-AC4F-418D-AE19-62706E023703}">
                      <ahyp:hlinkClr xmlns:ahyp="http://schemas.microsoft.com/office/drawing/2018/hyperlinkcolor" val="tx"/>
                    </a:ext>
                  </a:extLst>
                </a:hlinkClick>
              </a:rPr>
              <a:t>public.tableau.com  </a:t>
            </a:r>
            <a:endParaRPr lang="en-US" dirty="0">
              <a:solidFill>
                <a:srgbClr val="5998C9"/>
              </a:solidFill>
            </a:endParaRPr>
          </a:p>
        </p:txBody>
      </p:sp>
      <p:sp>
        <p:nvSpPr>
          <p:cNvPr id="2" name="Content Placeholder 1">
            <a:extLst>
              <a:ext uri="{FF2B5EF4-FFF2-40B4-BE49-F238E27FC236}">
                <a16:creationId xmlns:a16="http://schemas.microsoft.com/office/drawing/2014/main" id="{0DD00CBF-AEEA-49C0-B171-64A1569D8449}"/>
              </a:ext>
            </a:extLst>
          </p:cNvPr>
          <p:cNvSpPr>
            <a:spLocks noGrp="1"/>
          </p:cNvSpPr>
          <p:nvPr>
            <p:ph sz="half" idx="2"/>
          </p:nvPr>
        </p:nvSpPr>
        <p:spPr>
          <a:xfrm>
            <a:off x="2133600" y="4043659"/>
            <a:ext cx="7366000" cy="678230"/>
          </a:xfrm>
        </p:spPr>
        <p:txBody>
          <a:bodyPr anchor="ctr">
            <a:normAutofit/>
          </a:bodyPr>
          <a:lstStyle/>
          <a:p>
            <a:pPr marL="0" indent="0">
              <a:buNone/>
            </a:pPr>
            <a:r>
              <a:rPr lang="en-US" dirty="0"/>
              <a:t>Download Tableau Public on your computer</a:t>
            </a:r>
          </a:p>
        </p:txBody>
      </p:sp>
      <p:sp>
        <p:nvSpPr>
          <p:cNvPr id="8" name="Arc 7">
            <a:extLst>
              <a:ext uri="{FF2B5EF4-FFF2-40B4-BE49-F238E27FC236}">
                <a16:creationId xmlns:a16="http://schemas.microsoft.com/office/drawing/2014/main" id="{108ADE93-0492-4FE5-B384-EADD6D25C67F}"/>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E646571-75FD-4700-8634-97A590CCAE92}"/>
              </a:ext>
            </a:extLst>
          </p:cNvPr>
          <p:cNvSpPr/>
          <p:nvPr/>
        </p:nvSpPr>
        <p:spPr>
          <a:xfrm>
            <a:off x="838200" y="2349500"/>
            <a:ext cx="1079500" cy="1079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4" name="Oval 13">
            <a:extLst>
              <a:ext uri="{FF2B5EF4-FFF2-40B4-BE49-F238E27FC236}">
                <a16:creationId xmlns:a16="http://schemas.microsoft.com/office/drawing/2014/main" id="{EA59B907-8D93-4FD5-97E1-38FDFDEECE51}"/>
              </a:ext>
            </a:extLst>
          </p:cNvPr>
          <p:cNvSpPr/>
          <p:nvPr/>
        </p:nvSpPr>
        <p:spPr>
          <a:xfrm>
            <a:off x="838200" y="3843024"/>
            <a:ext cx="1079500" cy="1079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Tree>
    <p:extLst>
      <p:ext uri="{BB962C8B-B14F-4D97-AF65-F5344CB8AC3E}">
        <p14:creationId xmlns:p14="http://schemas.microsoft.com/office/powerpoint/2010/main" val="85034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64502F1-868D-4991-A94F-DD96F3A7FD3A}"/>
              </a:ext>
            </a:extLst>
          </p:cNvPr>
          <p:cNvSpPr txBox="1">
            <a:spLocks/>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fontAlgn="auto">
              <a:spcAft>
                <a:spcPts val="600"/>
              </a:spcAft>
              <a:buClrTx/>
              <a:buSzTx/>
              <a:tabLst/>
              <a:defRPr/>
            </a:pPr>
            <a:r>
              <a:rPr kumimoji="0" lang="en-US" b="1" i="0" u="none" strike="noStrike" kern="1200" cap="none" spc="0" normalizeH="0" baseline="0" noProof="0" dirty="0">
                <a:ln>
                  <a:noFill/>
                </a:ln>
                <a:solidFill>
                  <a:srgbClr val="FFFFFF"/>
                </a:solidFill>
                <a:effectLst/>
                <a:uLnTx/>
                <a:uFillTx/>
                <a:latin typeface="+mj-lt"/>
                <a:ea typeface="+mj-ea"/>
                <a:cs typeface="+mj-cs"/>
              </a:rPr>
              <a:t>Resources</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0594E32D-A503-44AB-A373-8DB0B130BF80}"/>
              </a:ext>
            </a:extLst>
          </p:cNvPr>
          <p:cNvSpPr txBox="1">
            <a:spLocks/>
          </p:cNvSpPr>
          <p:nvPr/>
        </p:nvSpPr>
        <p:spPr>
          <a:xfrm>
            <a:off x="4447308" y="591344"/>
            <a:ext cx="6906491" cy="5585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1000"/>
              </a:spcBef>
              <a:spcAft>
                <a:spcPts val="0"/>
              </a:spcAft>
              <a:buClrTx/>
              <a:buSzTx/>
              <a:buNone/>
              <a:tabLst/>
              <a:defRPr/>
            </a:pPr>
            <a:endParaRPr lang="en-US" dirty="0"/>
          </a:p>
        </p:txBody>
      </p:sp>
      <p:pic>
        <p:nvPicPr>
          <p:cNvPr id="10" name="Picture 9" descr="A picture containing holding, umbrella&#10;&#10;Description automatically generated">
            <a:extLst>
              <a:ext uri="{FF2B5EF4-FFF2-40B4-BE49-F238E27FC236}">
                <a16:creationId xmlns:a16="http://schemas.microsoft.com/office/drawing/2014/main" id="{8DF685A2-A0A9-4AA1-81F4-284ED1E35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191" y="4946719"/>
            <a:ext cx="2091871" cy="1592193"/>
          </a:xfrm>
          <a:prstGeom prst="rect">
            <a:avLst/>
          </a:prstGeom>
        </p:spPr>
      </p:pic>
      <p:sp>
        <p:nvSpPr>
          <p:cNvPr id="11" name="Content Placeholder 2">
            <a:extLst>
              <a:ext uri="{FF2B5EF4-FFF2-40B4-BE49-F238E27FC236}">
                <a16:creationId xmlns:a16="http://schemas.microsoft.com/office/drawing/2014/main" id="{12AB592D-C6B4-4D86-9CFA-0F9E61AA36E7}"/>
              </a:ext>
            </a:extLst>
          </p:cNvPr>
          <p:cNvSpPr txBox="1">
            <a:spLocks/>
          </p:cNvSpPr>
          <p:nvPr/>
        </p:nvSpPr>
        <p:spPr>
          <a:xfrm>
            <a:off x="4599708" y="743744"/>
            <a:ext cx="6906491" cy="5585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1000"/>
              </a:spcBef>
              <a:spcAft>
                <a:spcPts val="0"/>
              </a:spcAft>
              <a:buClrTx/>
              <a:buSzTx/>
              <a:buNone/>
              <a:tabLst/>
              <a:defRPr/>
            </a:pPr>
            <a:r>
              <a:rPr kumimoji="0" lang="en-US" b="0" i="0" u="none" strike="noStrike" cap="none" spc="0" normalizeH="0" baseline="0" noProof="0" dirty="0">
                <a:ln>
                  <a:noFill/>
                </a:ln>
                <a:solidFill>
                  <a:srgbClr val="5998C9"/>
                </a:solidFill>
                <a:effectLst/>
                <a:uLnTx/>
                <a:uFillTx/>
                <a:hlinkClick r:id="rId5">
                  <a:extLst>
                    <a:ext uri="{A12FA001-AC4F-418D-AE19-62706E023703}">
                      <ahyp:hlinkClr xmlns:ahyp="http://schemas.microsoft.com/office/drawing/2018/hyperlinkcolor" val="tx"/>
                    </a:ext>
                  </a:extLst>
                </a:hlinkClick>
              </a:rPr>
              <a:t>Tableau Public How-to Videos</a:t>
            </a:r>
            <a:endParaRPr kumimoji="0" lang="en-US" b="0" i="0" u="none" strike="noStrike" cap="none" spc="0" normalizeH="0" baseline="0" noProof="0" dirty="0">
              <a:ln>
                <a:noFill/>
              </a:ln>
              <a:solidFill>
                <a:srgbClr val="5998C9"/>
              </a:solidFill>
              <a:effectLst/>
              <a:uLnTx/>
              <a:uFillTx/>
            </a:endParaRPr>
          </a:p>
          <a:p>
            <a:pPr marL="0" marR="0" lvl="0" indent="0" fontAlgn="auto">
              <a:spcBef>
                <a:spcPts val="1000"/>
              </a:spcBef>
              <a:spcAft>
                <a:spcPts val="0"/>
              </a:spcAft>
              <a:buClrTx/>
              <a:buSzTx/>
              <a:buNone/>
              <a:tabLst/>
              <a:defRPr/>
            </a:pPr>
            <a:endParaRPr lang="en-US" dirty="0">
              <a:solidFill>
                <a:srgbClr val="5998C9"/>
              </a:solidFill>
            </a:endParaRPr>
          </a:p>
          <a:p>
            <a:pPr marL="0" marR="0" lvl="0" indent="0" fontAlgn="auto">
              <a:spcBef>
                <a:spcPts val="1000"/>
              </a:spcBef>
              <a:spcAft>
                <a:spcPts val="0"/>
              </a:spcAft>
              <a:buClrTx/>
              <a:buSzTx/>
              <a:buNone/>
              <a:tabLst/>
              <a:defRPr/>
            </a:pPr>
            <a:r>
              <a:rPr kumimoji="0" lang="en-US" b="0" i="0" u="none" strike="noStrike" cap="none" spc="0" normalizeH="0" baseline="0" noProof="0" dirty="0">
                <a:ln>
                  <a:noFill/>
                </a:ln>
                <a:solidFill>
                  <a:srgbClr val="5998C9"/>
                </a:solidFill>
                <a:effectLst/>
                <a:uLnTx/>
                <a:uFillTx/>
                <a:hlinkClick r:id="rId6">
                  <a:extLst>
                    <a:ext uri="{A12FA001-AC4F-418D-AE19-62706E023703}">
                      <ahyp:hlinkClr xmlns:ahyp="http://schemas.microsoft.com/office/drawing/2018/hyperlinkcolor" val="tx"/>
                    </a:ext>
                  </a:extLst>
                </a:hlinkClick>
              </a:rPr>
              <a:t>Tableau Community Forums</a:t>
            </a:r>
            <a:endParaRPr kumimoji="0" lang="en-US" b="0" i="0" u="none" strike="noStrike" cap="none" spc="0" normalizeH="0" baseline="0" noProof="0" dirty="0">
              <a:ln>
                <a:noFill/>
              </a:ln>
              <a:solidFill>
                <a:srgbClr val="5998C9"/>
              </a:solidFill>
              <a:effectLst/>
              <a:uLnTx/>
              <a:uFillTx/>
            </a:endParaRPr>
          </a:p>
          <a:p>
            <a:pPr marL="0" marR="0" lvl="0" indent="0" fontAlgn="auto">
              <a:spcBef>
                <a:spcPts val="1000"/>
              </a:spcBef>
              <a:spcAft>
                <a:spcPts val="0"/>
              </a:spcAft>
              <a:buClrTx/>
              <a:buSzTx/>
              <a:buNone/>
              <a:tabLst/>
              <a:defRPr/>
            </a:pPr>
            <a:endParaRPr lang="en-US" dirty="0">
              <a:solidFill>
                <a:srgbClr val="5998C9"/>
              </a:solidFill>
            </a:endParaRPr>
          </a:p>
          <a:p>
            <a:pPr marL="0" marR="0" lvl="0" indent="0" fontAlgn="auto">
              <a:spcBef>
                <a:spcPts val="1000"/>
              </a:spcBef>
              <a:spcAft>
                <a:spcPts val="0"/>
              </a:spcAft>
              <a:buClrTx/>
              <a:buSzTx/>
              <a:buNone/>
              <a:tabLst/>
              <a:defRPr/>
            </a:pPr>
            <a:r>
              <a:rPr lang="en-US" dirty="0"/>
              <a:t>… &amp; t</a:t>
            </a:r>
            <a:r>
              <a:rPr kumimoji="0" lang="en-US" b="0" i="0" u="none" strike="noStrike" cap="none" spc="0" normalizeH="0" baseline="0" noProof="0" dirty="0">
                <a:ln>
                  <a:noFill/>
                </a:ln>
                <a:effectLst/>
                <a:uLnTx/>
                <a:uFillTx/>
              </a:rPr>
              <a:t>he world wide web!</a:t>
            </a:r>
          </a:p>
        </p:txBody>
      </p:sp>
    </p:spTree>
    <p:custDataLst>
      <p:tags r:id="rId1"/>
    </p:custDataLst>
    <p:extLst>
      <p:ext uri="{BB962C8B-B14F-4D97-AF65-F5344CB8AC3E}">
        <p14:creationId xmlns:p14="http://schemas.microsoft.com/office/powerpoint/2010/main" val="15071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F365B-F936-4540-B9C7-A94C93F586C4}"/>
              </a:ext>
            </a:extLst>
          </p:cNvPr>
          <p:cNvSpPr>
            <a:spLocks noGrp="1"/>
          </p:cNvSpPr>
          <p:nvPr>
            <p:ph type="title"/>
          </p:nvPr>
        </p:nvSpPr>
        <p:spPr>
          <a:xfrm>
            <a:off x="1171074" y="1396686"/>
            <a:ext cx="3240506" cy="4064628"/>
          </a:xfrm>
        </p:spPr>
        <p:txBody>
          <a:bodyPr>
            <a:normAutofit/>
          </a:bodyPr>
          <a:lstStyle/>
          <a:p>
            <a:r>
              <a:rPr lang="en-US" b="1" dirty="0">
                <a:solidFill>
                  <a:srgbClr val="FFFFFF"/>
                </a:solidFill>
              </a:rPr>
              <a:t>Winter Series</a:t>
            </a:r>
          </a:p>
        </p:txBody>
      </p:sp>
      <p:sp>
        <p:nvSpPr>
          <p:cNvPr id="44" name="Arc 4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FD391F-5025-4680-A584-606CAC45D558}"/>
              </a:ext>
            </a:extLst>
          </p:cNvPr>
          <p:cNvSpPr>
            <a:spLocks noGrp="1"/>
          </p:cNvSpPr>
          <p:nvPr>
            <p:ph idx="1"/>
          </p:nvPr>
        </p:nvSpPr>
        <p:spPr>
          <a:xfrm>
            <a:off x="5321475" y="981717"/>
            <a:ext cx="6267003" cy="4988560"/>
          </a:xfrm>
        </p:spPr>
        <p:txBody>
          <a:bodyPr>
            <a:normAutofit/>
          </a:bodyPr>
          <a:lstStyle/>
          <a:p>
            <a:pPr marL="0" indent="0">
              <a:buNone/>
            </a:pPr>
            <a:endParaRPr lang="en-US" sz="2200" dirty="0"/>
          </a:p>
          <a:p>
            <a:pPr marL="0" indent="0">
              <a:buNone/>
            </a:pPr>
            <a:r>
              <a:rPr lang="en-US" sz="2200" b="1" dirty="0"/>
              <a:t>Annual Update Webinar </a:t>
            </a:r>
          </a:p>
          <a:p>
            <a:pPr marL="0" indent="0">
              <a:buNone/>
            </a:pPr>
            <a:r>
              <a:rPr lang="en-US" sz="2200" b="1" dirty="0"/>
              <a:t>January 21, 2021</a:t>
            </a:r>
          </a:p>
          <a:p>
            <a:pPr marL="0" indent="0">
              <a:buNone/>
            </a:pPr>
            <a:r>
              <a:rPr lang="en-US" sz="2200" b="1" dirty="0"/>
              <a:t>9—11 a.m. </a:t>
            </a:r>
          </a:p>
          <a:p>
            <a:pPr marL="0" indent="0">
              <a:buNone/>
            </a:pPr>
            <a:r>
              <a:rPr lang="en-US" sz="2200" b="1" dirty="0"/>
              <a:t>Registration is open. </a:t>
            </a:r>
          </a:p>
          <a:p>
            <a:pPr marL="0" indent="0">
              <a:buNone/>
            </a:pPr>
            <a:r>
              <a:rPr lang="en-US" sz="2200" dirty="0"/>
              <a:t>Every January an update webinar is held to share NCLHDA Program updates for the coming year. All local health departments are encouraged to have at least one accreditation team member join the webinar. This year will provide an overview of the rollout of revision to the HDSAI Interpretation Document. </a:t>
            </a:r>
          </a:p>
          <a:p>
            <a:pPr marL="0" indent="0">
              <a:buNone/>
            </a:pPr>
            <a:endParaRPr lang="en-US" sz="1800" b="1" dirty="0"/>
          </a:p>
          <a:p>
            <a:pPr marL="0" indent="0">
              <a:buNone/>
            </a:pPr>
            <a:endParaRPr lang="en-US" sz="1800" dirty="0"/>
          </a:p>
        </p:txBody>
      </p:sp>
      <p:pic>
        <p:nvPicPr>
          <p:cNvPr id="6" name="Picture 5" descr="A picture containing clock&#10;&#10;Description automatically generated">
            <a:extLst>
              <a:ext uri="{FF2B5EF4-FFF2-40B4-BE49-F238E27FC236}">
                <a16:creationId xmlns:a16="http://schemas.microsoft.com/office/drawing/2014/main" id="{58C9947D-6E33-4ED0-AADE-9A1680361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944" y="5990333"/>
            <a:ext cx="1227094" cy="943774"/>
          </a:xfrm>
          <a:prstGeom prst="rect">
            <a:avLst/>
          </a:prstGeom>
        </p:spPr>
      </p:pic>
      <p:pic>
        <p:nvPicPr>
          <p:cNvPr id="7" name="Picture 6" descr="A picture containing umbrella&#10;&#10;Description automatically generated">
            <a:extLst>
              <a:ext uri="{FF2B5EF4-FFF2-40B4-BE49-F238E27FC236}">
                <a16:creationId xmlns:a16="http://schemas.microsoft.com/office/drawing/2014/main" id="{7D978556-188A-439B-80C6-091B24446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540" y="5578342"/>
            <a:ext cx="1463017" cy="1473320"/>
          </a:xfrm>
          <a:prstGeom prst="rect">
            <a:avLst/>
          </a:prstGeom>
        </p:spPr>
      </p:pic>
      <p:pic>
        <p:nvPicPr>
          <p:cNvPr id="5" name="Picture 4" descr="A close up of a logo&#10;&#10;Description automatically generated">
            <a:extLst>
              <a:ext uri="{FF2B5EF4-FFF2-40B4-BE49-F238E27FC236}">
                <a16:creationId xmlns:a16="http://schemas.microsoft.com/office/drawing/2014/main" id="{E24917AE-2206-4941-838F-EC734C294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6632" y="5478183"/>
            <a:ext cx="980914" cy="1377688"/>
          </a:xfrm>
          <a:prstGeom prst="rect">
            <a:avLst/>
          </a:prstGeom>
        </p:spPr>
      </p:pic>
    </p:spTree>
    <p:extLst>
      <p:ext uri="{BB962C8B-B14F-4D97-AF65-F5344CB8AC3E}">
        <p14:creationId xmlns:p14="http://schemas.microsoft.com/office/powerpoint/2010/main" val="119828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E436AB-5C37-4C64-A92B-B4159DFB2DF7}"/>
              </a:ext>
            </a:extLst>
          </p:cNvPr>
          <p:cNvSpPr/>
          <p:nvPr/>
        </p:nvSpPr>
        <p:spPr>
          <a:xfrm>
            <a:off x="0" y="6116320"/>
            <a:ext cx="12192000" cy="1076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C8AE1E5-E74A-4BB7-AEFD-914A18F37E0C}"/>
              </a:ext>
            </a:extLst>
          </p:cNvPr>
          <p:cNvSpPr/>
          <p:nvPr/>
        </p:nvSpPr>
        <p:spPr>
          <a:xfrm>
            <a:off x="5036316" y="731512"/>
            <a:ext cx="5745480" cy="57454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F983AF8-8E7F-4F6F-9ECC-CDF95BB80D45}"/>
              </a:ext>
            </a:extLst>
          </p:cNvPr>
          <p:cNvSpPr/>
          <p:nvPr/>
        </p:nvSpPr>
        <p:spPr>
          <a:xfrm>
            <a:off x="5740400" y="5600708"/>
            <a:ext cx="711200" cy="711200"/>
          </a:xfrm>
          <a:prstGeom prst="ellipse">
            <a:avLst/>
          </a:prstGeom>
          <a:solidFill>
            <a:srgbClr val="1B9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2E9ADE-97FF-4098-B4D6-C2FD870B768E}"/>
              </a:ext>
            </a:extLst>
          </p:cNvPr>
          <p:cNvSpPr txBox="1">
            <a:spLocks/>
          </p:cNvSpPr>
          <p:nvPr/>
        </p:nvSpPr>
        <p:spPr>
          <a:xfrm>
            <a:off x="5247136" y="901692"/>
            <a:ext cx="5323840" cy="5405120"/>
          </a:xfrm>
          <a:prstGeom prst="ellipse">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FFFFFF"/>
                </a:solidFill>
              </a:rPr>
              <a:t>Tableau Public Questions</a:t>
            </a:r>
          </a:p>
        </p:txBody>
      </p:sp>
      <p:sp>
        <p:nvSpPr>
          <p:cNvPr id="9" name="Arc 8">
            <a:extLst>
              <a:ext uri="{FF2B5EF4-FFF2-40B4-BE49-F238E27FC236}">
                <a16:creationId xmlns:a16="http://schemas.microsoft.com/office/drawing/2014/main" id="{D175693B-62D5-498B-9E82-F4E2684A84E6}"/>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10;&#10;Description automatically generated">
            <a:extLst>
              <a:ext uri="{FF2B5EF4-FFF2-40B4-BE49-F238E27FC236}">
                <a16:creationId xmlns:a16="http://schemas.microsoft.com/office/drawing/2014/main" id="{C51C1C90-0D6E-4EA8-8F6D-D108F97B9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648" y="4698361"/>
            <a:ext cx="2323103" cy="2214090"/>
          </a:xfrm>
          <a:prstGeom prst="rect">
            <a:avLst/>
          </a:prstGeom>
        </p:spPr>
      </p:pic>
    </p:spTree>
    <p:extLst>
      <p:ext uri="{BB962C8B-B14F-4D97-AF65-F5344CB8AC3E}">
        <p14:creationId xmlns:p14="http://schemas.microsoft.com/office/powerpoint/2010/main" val="2100118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0175A720-CB4C-4A58-AFDF-FB8D6F280958}"/>
              </a:ext>
            </a:extLst>
          </p:cNvPr>
          <p:cNvSpPr/>
          <p:nvPr/>
        </p:nvSpPr>
        <p:spPr>
          <a:xfrm rot="8072736">
            <a:off x="490390" y="1112449"/>
            <a:ext cx="4633103" cy="4633103"/>
          </a:xfrm>
          <a:prstGeom prst="teardrop">
            <a:avLst>
              <a:gd name="adj" fmla="val 979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355C1-A14B-44DD-92FF-30CEC4DEB438}"/>
              </a:ext>
            </a:extLst>
          </p:cNvPr>
          <p:cNvSpPr>
            <a:spLocks noGrp="1"/>
          </p:cNvSpPr>
          <p:nvPr>
            <p:ph type="title"/>
          </p:nvPr>
        </p:nvSpPr>
        <p:spPr>
          <a:xfrm>
            <a:off x="830131" y="1396686"/>
            <a:ext cx="3938054" cy="4064628"/>
          </a:xfrm>
          <a:prstGeom prst="ellipse">
            <a:avLst/>
          </a:prstGeom>
        </p:spPr>
        <p:txBody>
          <a:bodyPr>
            <a:normAutofit/>
          </a:bodyPr>
          <a:lstStyle/>
          <a:p>
            <a:pPr>
              <a:spcAft>
                <a:spcPts val="1200"/>
              </a:spcAft>
            </a:pPr>
            <a:r>
              <a:rPr lang="en-US" sz="2400" dirty="0">
                <a:solidFill>
                  <a:srgbClr val="FFFFFF"/>
                </a:solidFill>
              </a:rPr>
              <a:t>Reminder:</a:t>
            </a:r>
            <a:br>
              <a:rPr lang="en-US" sz="1700" b="1" dirty="0">
                <a:solidFill>
                  <a:srgbClr val="FFFFFF"/>
                </a:solidFill>
              </a:rPr>
            </a:br>
            <a:br>
              <a:rPr lang="en-US" sz="1200" b="1" dirty="0">
                <a:solidFill>
                  <a:srgbClr val="FFFFFF"/>
                </a:solidFill>
              </a:rPr>
            </a:br>
            <a:r>
              <a:rPr lang="en-US" b="1" dirty="0">
                <a:solidFill>
                  <a:srgbClr val="FFFFFF"/>
                </a:solidFill>
              </a:rPr>
              <a:t>Public Comment Period</a:t>
            </a:r>
          </a:p>
        </p:txBody>
      </p:sp>
      <p:sp>
        <p:nvSpPr>
          <p:cNvPr id="37" name="Arc 3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FDB53554-DAAA-45B3-A238-545E3B05E015}"/>
              </a:ext>
            </a:extLst>
          </p:cNvPr>
          <p:cNvGraphicFramePr>
            <a:graphicFrameLocks noGrp="1"/>
          </p:cNvGraphicFramePr>
          <p:nvPr>
            <p:extLst>
              <p:ext uri="{D42A27DB-BD31-4B8C-83A1-F6EECF244321}">
                <p14:modId xmlns:p14="http://schemas.microsoft.com/office/powerpoint/2010/main" val="3908080814"/>
              </p:ext>
            </p:extLst>
          </p:nvPr>
        </p:nvGraphicFramePr>
        <p:xfrm>
          <a:off x="5450069" y="1502229"/>
          <a:ext cx="6551992" cy="4382518"/>
        </p:xfrm>
        <a:graphic>
          <a:graphicData uri="http://schemas.openxmlformats.org/drawingml/2006/table">
            <a:tbl>
              <a:tblPr firstRow="1" bandRow="1">
                <a:tableStyleId>{5C22544A-7EE6-4342-B048-85BDC9FD1C3A}</a:tableStyleId>
              </a:tblPr>
              <a:tblGrid>
                <a:gridCol w="1422441">
                  <a:extLst>
                    <a:ext uri="{9D8B030D-6E8A-4147-A177-3AD203B41FA5}">
                      <a16:colId xmlns:a16="http://schemas.microsoft.com/office/drawing/2014/main" val="1086456993"/>
                    </a:ext>
                  </a:extLst>
                </a:gridCol>
                <a:gridCol w="5129551">
                  <a:extLst>
                    <a:ext uri="{9D8B030D-6E8A-4147-A177-3AD203B41FA5}">
                      <a16:colId xmlns:a16="http://schemas.microsoft.com/office/drawing/2014/main" val="1134110242"/>
                    </a:ext>
                  </a:extLst>
                </a:gridCol>
              </a:tblGrid>
              <a:tr h="735509">
                <a:tc>
                  <a:txBody>
                    <a:bodyPr/>
                    <a:lstStyle/>
                    <a:p>
                      <a:pPr algn="r"/>
                      <a:r>
                        <a:rPr lang="en-US" sz="2400" b="1" dirty="0">
                          <a:solidFill>
                            <a:schemeClr val="accent2"/>
                          </a:solidFill>
                        </a:rPr>
                        <a:t>Who:</a:t>
                      </a:r>
                    </a:p>
                  </a:txBody>
                  <a:tcPr>
                    <a:noFill/>
                  </a:tcPr>
                </a:tc>
                <a:tc>
                  <a:txBody>
                    <a:bodyPr/>
                    <a:lstStyle/>
                    <a:p>
                      <a:r>
                        <a:rPr lang="en-US" sz="2400" b="0" dirty="0">
                          <a:solidFill>
                            <a:schemeClr val="tx1"/>
                          </a:solidFill>
                        </a:rPr>
                        <a:t>Open to anyone!</a:t>
                      </a:r>
                    </a:p>
                  </a:txBody>
                  <a:tcPr>
                    <a:noFill/>
                  </a:tcPr>
                </a:tc>
                <a:extLst>
                  <a:ext uri="{0D108BD9-81ED-4DB2-BD59-A6C34878D82A}">
                    <a16:rowId xmlns:a16="http://schemas.microsoft.com/office/drawing/2014/main" val="2239690533"/>
                  </a:ext>
                </a:extLst>
              </a:tr>
              <a:tr h="1546472">
                <a:tc>
                  <a:txBody>
                    <a:bodyPr/>
                    <a:lstStyle/>
                    <a:p>
                      <a:pPr algn="r"/>
                      <a:r>
                        <a:rPr lang="en-US" sz="2400" b="1" dirty="0">
                          <a:solidFill>
                            <a:schemeClr val="accent2"/>
                          </a:solidFill>
                        </a:rPr>
                        <a:t>What:</a:t>
                      </a:r>
                    </a:p>
                  </a:txBody>
                  <a:tcPr>
                    <a:noFill/>
                  </a:tcPr>
                </a:tc>
                <a:tc>
                  <a:txBody>
                    <a:bodyPr/>
                    <a:lstStyle/>
                    <a:p>
                      <a:r>
                        <a:rPr lang="en-US" sz="2400" dirty="0">
                          <a:solidFill>
                            <a:schemeClr val="tx1"/>
                          </a:solidFill>
                        </a:rPr>
                        <a:t>A chance to review draft revisions to the HDSAI Interpretation Document, by activity</a:t>
                      </a:r>
                    </a:p>
                    <a:p>
                      <a:r>
                        <a:rPr lang="en-US" sz="800" dirty="0">
                          <a:solidFill>
                            <a:schemeClr val="tx1"/>
                          </a:solidFill>
                        </a:rPr>
                        <a:t> </a:t>
                      </a:r>
                    </a:p>
                  </a:txBody>
                  <a:tcPr>
                    <a:noFill/>
                  </a:tcPr>
                </a:tc>
                <a:extLst>
                  <a:ext uri="{0D108BD9-81ED-4DB2-BD59-A6C34878D82A}">
                    <a16:rowId xmlns:a16="http://schemas.microsoft.com/office/drawing/2014/main" val="3990184657"/>
                  </a:ext>
                </a:extLst>
              </a:tr>
              <a:tr h="911817">
                <a:tc>
                  <a:txBody>
                    <a:bodyPr/>
                    <a:lstStyle/>
                    <a:p>
                      <a:pPr algn="r"/>
                      <a:r>
                        <a:rPr lang="en-US" sz="2400" b="1" dirty="0">
                          <a:solidFill>
                            <a:schemeClr val="accent2"/>
                          </a:solidFill>
                        </a:rPr>
                        <a:t>When: </a:t>
                      </a:r>
                    </a:p>
                  </a:txBody>
                  <a:tcPr>
                    <a:noFill/>
                  </a:tcPr>
                </a:tc>
                <a:tc>
                  <a:txBody>
                    <a:bodyPr/>
                    <a:lstStyle/>
                    <a:p>
                      <a:r>
                        <a:rPr lang="en-US" sz="2400" dirty="0">
                          <a:solidFill>
                            <a:schemeClr val="tx1"/>
                          </a:solidFill>
                        </a:rPr>
                        <a:t>November 5 – December 12, 2020</a:t>
                      </a:r>
                    </a:p>
                  </a:txBody>
                  <a:tcPr>
                    <a:noFill/>
                  </a:tcPr>
                </a:tc>
                <a:extLst>
                  <a:ext uri="{0D108BD9-81ED-4DB2-BD59-A6C34878D82A}">
                    <a16:rowId xmlns:a16="http://schemas.microsoft.com/office/drawing/2014/main" val="817783944"/>
                  </a:ext>
                </a:extLst>
              </a:tr>
              <a:tr h="1160589">
                <a:tc>
                  <a:txBody>
                    <a:bodyPr/>
                    <a:lstStyle/>
                    <a:p>
                      <a:pPr algn="r"/>
                      <a:r>
                        <a:rPr lang="en-US" sz="2400" b="1" dirty="0">
                          <a:solidFill>
                            <a:schemeClr val="accent2"/>
                          </a:solidFill>
                        </a:rPr>
                        <a:t>Where:</a:t>
                      </a:r>
                    </a:p>
                  </a:txBody>
                  <a:tcPr>
                    <a:noFill/>
                  </a:tcPr>
                </a:tc>
                <a:tc>
                  <a:txBody>
                    <a:bodyPr/>
                    <a:lstStyle/>
                    <a:p>
                      <a:r>
                        <a:rPr lang="en-US" sz="2400" dirty="0">
                          <a:solidFill>
                            <a:schemeClr val="tx1"/>
                          </a:solidFill>
                          <a:hlinkClick r:id="rId4"/>
                        </a:rPr>
                        <a:t>nclhdaccreditation.unc.edu\updates\calling-all-accreditation-stakeholders\</a:t>
                      </a:r>
                      <a:endParaRPr lang="en-US" sz="2400" dirty="0">
                        <a:solidFill>
                          <a:schemeClr val="tx1"/>
                        </a:solidFill>
                      </a:endParaRPr>
                    </a:p>
                  </a:txBody>
                  <a:tcPr>
                    <a:noFill/>
                  </a:tcPr>
                </a:tc>
                <a:extLst>
                  <a:ext uri="{0D108BD9-81ED-4DB2-BD59-A6C34878D82A}">
                    <a16:rowId xmlns:a16="http://schemas.microsoft.com/office/drawing/2014/main" val="3856810914"/>
                  </a:ext>
                </a:extLst>
              </a:tr>
            </a:tbl>
          </a:graphicData>
        </a:graphic>
      </p:graphicFrame>
      <p:pic>
        <p:nvPicPr>
          <p:cNvPr id="3" name="Picture 2" descr="A picture containing toy, doll, clock&#10;&#10;Description automatically generated">
            <a:extLst>
              <a:ext uri="{FF2B5EF4-FFF2-40B4-BE49-F238E27FC236}">
                <a16:creationId xmlns:a16="http://schemas.microsoft.com/office/drawing/2014/main" id="{D685B54A-ECDB-44D0-B687-145F4E434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523" y="4198546"/>
            <a:ext cx="1658527" cy="2145980"/>
          </a:xfrm>
          <a:prstGeom prst="rect">
            <a:avLst/>
          </a:prstGeom>
        </p:spPr>
      </p:pic>
    </p:spTree>
    <p:custDataLst>
      <p:tags r:id="rId1"/>
    </p:custDataLst>
    <p:extLst>
      <p:ext uri="{BB962C8B-B14F-4D97-AF65-F5344CB8AC3E}">
        <p14:creationId xmlns:p14="http://schemas.microsoft.com/office/powerpoint/2010/main" val="2876267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itle 5">
            <a:extLst>
              <a:ext uri="{FF2B5EF4-FFF2-40B4-BE49-F238E27FC236}">
                <a16:creationId xmlns:a16="http://schemas.microsoft.com/office/drawing/2014/main" id="{91096CF0-C59A-4B38-B13E-A10950B608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br>
              <a:rPr lang="en-US" altLang="en-US" b="1" dirty="0"/>
            </a:br>
            <a:br>
              <a:rPr lang="en-US" altLang="en-US" b="1" dirty="0"/>
            </a:br>
            <a:br>
              <a:rPr lang="en-US" altLang="en-US" b="1" dirty="0"/>
            </a:br>
            <a:endParaRPr lang="en-US" altLang="en-US" b="1" dirty="0"/>
          </a:p>
        </p:txBody>
      </p:sp>
      <p:sp>
        <p:nvSpPr>
          <p:cNvPr id="142340" name="AutoShape 2" descr="Image result for welcome">
            <a:extLst>
              <a:ext uri="{FF2B5EF4-FFF2-40B4-BE49-F238E27FC236}">
                <a16:creationId xmlns:a16="http://schemas.microsoft.com/office/drawing/2014/main" id="{2135ADC3-87F1-43B9-94C6-CA5A30E31B55}"/>
              </a:ext>
            </a:extLst>
          </p:cNvPr>
          <p:cNvSpPr>
            <a:spLocks noChangeAspect="1" noChangeArrowheads="1"/>
          </p:cNvSpPr>
          <p:nvPr/>
        </p:nvSpPr>
        <p:spPr bwMode="auto">
          <a:xfrm>
            <a:off x="1728789"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262626"/>
                </a:solidFill>
                <a:latin typeface="Arial" panose="020B0604020202020204" pitchFamily="34" charset="0"/>
                <a:cs typeface="Arial" panose="020B0604020202020204" pitchFamily="34" charset="0"/>
              </a:defRPr>
            </a:lvl1pPr>
            <a:lvl2pPr marL="742950" indent="-285750">
              <a:defRPr sz="3200">
                <a:solidFill>
                  <a:srgbClr val="262626"/>
                </a:solidFill>
                <a:latin typeface="Arial" panose="020B0604020202020204" pitchFamily="34" charset="0"/>
                <a:cs typeface="Arial" panose="020B0604020202020204" pitchFamily="34" charset="0"/>
              </a:defRPr>
            </a:lvl2pPr>
            <a:lvl3pPr marL="1143000" indent="-228600">
              <a:defRPr sz="3200">
                <a:solidFill>
                  <a:srgbClr val="262626"/>
                </a:solidFill>
                <a:latin typeface="Arial" panose="020B0604020202020204" pitchFamily="34" charset="0"/>
                <a:cs typeface="Arial" panose="020B0604020202020204" pitchFamily="34" charset="0"/>
              </a:defRPr>
            </a:lvl3pPr>
            <a:lvl4pPr marL="1600200" indent="-228600">
              <a:defRPr sz="3200">
                <a:solidFill>
                  <a:srgbClr val="262626"/>
                </a:solidFill>
                <a:latin typeface="Arial" panose="020B0604020202020204" pitchFamily="34" charset="0"/>
                <a:cs typeface="Arial" panose="020B0604020202020204" pitchFamily="34" charset="0"/>
              </a:defRPr>
            </a:lvl4pPr>
            <a:lvl5pPr marL="2057400" indent="-228600">
              <a:defRPr sz="3200">
                <a:solidFill>
                  <a:srgbClr val="26262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rgbClr val="262626"/>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262626"/>
              </a:solidFill>
              <a:effectLst/>
              <a:uLnTx/>
              <a:uFillTx/>
              <a:latin typeface="Segoe UI" panose="020B0502040204020203" pitchFamily="34" charset="0"/>
              <a:ea typeface="+mn-ea"/>
              <a:cs typeface="Segoe UI" panose="020B0502040204020203" pitchFamily="34" charset="0"/>
            </a:endParaRPr>
          </a:p>
        </p:txBody>
      </p:sp>
      <p:sp>
        <p:nvSpPr>
          <p:cNvPr id="3" name="TextBox 2">
            <a:extLst>
              <a:ext uri="{FF2B5EF4-FFF2-40B4-BE49-F238E27FC236}">
                <a16:creationId xmlns:a16="http://schemas.microsoft.com/office/drawing/2014/main" id="{571D8BE1-DE0F-449D-AB2C-6958C9DBB66C}"/>
              </a:ext>
            </a:extLst>
          </p:cNvPr>
          <p:cNvSpPr txBox="1"/>
          <p:nvPr/>
        </p:nvSpPr>
        <p:spPr>
          <a:xfrm>
            <a:off x="1129811" y="643185"/>
            <a:ext cx="492556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B9CD3"/>
                </a:solidFill>
                <a:effectLst/>
                <a:uLnTx/>
                <a:uFillTx/>
                <a:latin typeface="Segoe UI" panose="020B0502040204020203" pitchFamily="34" charset="0"/>
                <a:ea typeface="+mn-ea"/>
                <a:cs typeface="+mn-cs"/>
              </a:rPr>
              <a:t>Thank you</a:t>
            </a:r>
          </a:p>
        </p:txBody>
      </p:sp>
      <p:sp>
        <p:nvSpPr>
          <p:cNvPr id="6" name="Rectangle 5">
            <a:extLst>
              <a:ext uri="{FF2B5EF4-FFF2-40B4-BE49-F238E27FC236}">
                <a16:creationId xmlns:a16="http://schemas.microsoft.com/office/drawing/2014/main" id="{DD8316DB-BCBB-4782-9F0C-5A77A4E8C218}"/>
              </a:ext>
            </a:extLst>
          </p:cNvPr>
          <p:cNvSpPr/>
          <p:nvPr/>
        </p:nvSpPr>
        <p:spPr>
          <a:xfrm>
            <a:off x="818847" y="5126671"/>
            <a:ext cx="5547499"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The North Carolina Local Health Department Accreditation Program is part of the North Carolina Institute for Public Health at the </a:t>
            </a:r>
            <a:r>
              <a:rPr kumimoji="0" lang="en-US" sz="1800" b="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cs typeface="Segoe UI" panose="020B0502040204020203" pitchFamily="34" charset="0"/>
              </a:rPr>
              <a:t>Gillings</a:t>
            </a:r>
            <a:r>
              <a:rPr kumimoji="0" lang="en-US" sz="1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 School of Global Public Health at the University of North Carolina at Chapel Hill.</a:t>
            </a:r>
          </a:p>
        </p:txBody>
      </p:sp>
      <p:pic>
        <p:nvPicPr>
          <p:cNvPr id="9" name="Picture 3" descr="fall_unc_ch_scenes_10_002-1.jpg">
            <a:extLst>
              <a:ext uri="{FF2B5EF4-FFF2-40B4-BE49-F238E27FC236}">
                <a16:creationId xmlns:a16="http://schemas.microsoft.com/office/drawing/2014/main" id="{A5CE89FF-968C-4823-8968-DD665ED94E57}"/>
              </a:ext>
            </a:extLst>
          </p:cNvPr>
          <p:cNvPicPr>
            <a:picLocks noChangeAspect="1"/>
          </p:cNvPicPr>
          <p:nvPr/>
        </p:nvPicPr>
        <p:blipFill rotWithShape="1">
          <a:blip r:embed="rId4">
            <a:extLst>
              <a:ext uri="{28A0092B-C50C-407E-A947-70E740481C1C}">
                <a14:useLocalDpi xmlns:a14="http://schemas.microsoft.com/office/drawing/2010/main" val="0"/>
              </a:ext>
            </a:extLst>
          </a:blip>
          <a:srcRect l="5" r="47994"/>
          <a:stretch/>
        </p:blipFill>
        <p:spPr bwMode="auto">
          <a:xfrm>
            <a:off x="7091265" y="0"/>
            <a:ext cx="510073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F6EFC0-3F4E-4F0E-8CEB-824A6F683A46}"/>
              </a:ext>
            </a:extLst>
          </p:cNvPr>
          <p:cNvSpPr txBox="1"/>
          <p:nvPr/>
        </p:nvSpPr>
        <p:spPr>
          <a:xfrm>
            <a:off x="1042227" y="2108201"/>
            <a:ext cx="5100735" cy="2246769"/>
          </a:xfrm>
          <a:prstGeom prst="rect">
            <a:avLst/>
          </a:prstGeom>
          <a:noFill/>
        </p:spPr>
        <p:txBody>
          <a:bodyPr wrap="square" rtlCol="0">
            <a:spAutoFit/>
          </a:bodyPr>
          <a:lstStyle/>
          <a:p>
            <a:pPr marL="0" marR="0" lvl="0" indent="0" algn="ctr" defTabSz="914400" rtl="0" eaLnBrk="1" fontAlgn="auto" latinLnBrk="0" hangingPunct="1">
              <a:lnSpc>
                <a:spcPct val="100000"/>
              </a:lnSpc>
              <a:spcAft>
                <a:spcPts val="0"/>
              </a:spcAft>
              <a:buClrTx/>
              <a:buSzTx/>
              <a:buFontTx/>
              <a:buNone/>
              <a:tabLst/>
              <a:defRPr/>
            </a:pPr>
            <a:r>
              <a:rPr kumimoji="0" lang="en-US" altLang="en-US" sz="20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Margaret Benson Nemitz</a:t>
            </a:r>
            <a:br>
              <a:rPr kumimoji="0" lang="en-US" altLang="en-US" sz="20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br>
            <a:r>
              <a:rPr kumimoji="0" lang="en-US" altLang="en-US" sz="2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Community Assessment Coordinator</a:t>
            </a:r>
            <a:br>
              <a:rPr kumimoji="0" lang="en-US" altLang="en-US" sz="2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br>
            <a:r>
              <a:rPr lang="en-US" altLang="en-US" sz="2000" u="sng" dirty="0">
                <a:solidFill>
                  <a:prstClr val="black">
                    <a:lumMod val="75000"/>
                    <a:lumOff val="25000"/>
                  </a:prstClr>
                </a:solidFill>
                <a:latin typeface="Segoe UI" panose="020B0502040204020203" pitchFamily="34" charset="0"/>
                <a:cs typeface="Segoe UI" panose="020B0502040204020203" pitchFamily="34" charset="0"/>
              </a:rPr>
              <a:t>m</a:t>
            </a:r>
            <a:r>
              <a:rPr kumimoji="0" lang="en-US" altLang="en-US" sz="2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argaret.nemitz@unc.edu</a:t>
            </a:r>
            <a:br>
              <a:rPr kumimoji="0" lang="en-US" altLang="en-US" sz="2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br>
            <a:endParaRPr lang="en-US" altLang="en-US" sz="2000" dirty="0">
              <a:solidFill>
                <a:prstClr val="black">
                  <a:lumMod val="75000"/>
                  <a:lumOff val="25000"/>
                </a:prstClr>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Joe Dawson</a:t>
            </a:r>
          </a:p>
          <a:p>
            <a:pPr marL="0" marR="0" lvl="0" indent="0" algn="ctr" defTabSz="914400" rtl="0" eaLnBrk="1" fontAlgn="auto" latinLnBrk="0" hangingPunct="1">
              <a:lnSpc>
                <a:spcPct val="100000"/>
              </a:lnSpc>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Digital Communications Specialist</a:t>
            </a:r>
          </a:p>
          <a:p>
            <a:pPr marL="0" marR="0" lvl="0" indent="0" algn="ctr" defTabSz="914400" rtl="0" eaLnBrk="1" fontAlgn="auto" latinLnBrk="0" hangingPunct="1">
              <a:lnSpc>
                <a:spcPct val="100000"/>
              </a:lnSpc>
              <a:spcAft>
                <a:spcPts val="0"/>
              </a:spcAft>
              <a:buClrTx/>
              <a:buSzTx/>
              <a:buFontTx/>
              <a:buNone/>
              <a:tabLst/>
              <a:defRPr/>
            </a:pPr>
            <a:r>
              <a:rPr kumimoji="0" lang="en-US" sz="2000" b="0" i="0" u="sng"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joedawson@unc.edu</a:t>
            </a:r>
          </a:p>
        </p:txBody>
      </p:sp>
    </p:spTree>
    <p:custDataLst>
      <p:tags r:id="rId1"/>
    </p:custDataLst>
    <p:extLst>
      <p:ext uri="{BB962C8B-B14F-4D97-AF65-F5344CB8AC3E}">
        <p14:creationId xmlns:p14="http://schemas.microsoft.com/office/powerpoint/2010/main" val="218072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1912AC-CA61-4E21-8882-6781185F38D9}"/>
              </a:ext>
            </a:extLst>
          </p:cNvPr>
          <p:cNvSpPr/>
          <p:nvPr/>
        </p:nvSpPr>
        <p:spPr>
          <a:xfrm>
            <a:off x="8270240" y="223519"/>
            <a:ext cx="3629628" cy="4998721"/>
          </a:xfrm>
          <a:prstGeom prst="rect">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Tableau Public</a:t>
            </a:r>
          </a:p>
        </p:txBody>
      </p:sp>
      <p:sp>
        <p:nvSpPr>
          <p:cNvPr id="6" name="Rectangle 5">
            <a:extLst>
              <a:ext uri="{FF2B5EF4-FFF2-40B4-BE49-F238E27FC236}">
                <a16:creationId xmlns:a16="http://schemas.microsoft.com/office/drawing/2014/main" id="{9C041DEE-E86A-4920-A2E8-2178E00443C1}"/>
              </a:ext>
            </a:extLst>
          </p:cNvPr>
          <p:cNvSpPr/>
          <p:nvPr/>
        </p:nvSpPr>
        <p:spPr>
          <a:xfrm>
            <a:off x="292132" y="223520"/>
            <a:ext cx="3629628" cy="4998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Canva</a:t>
            </a:r>
          </a:p>
        </p:txBody>
      </p:sp>
      <p:sp>
        <p:nvSpPr>
          <p:cNvPr id="8" name="Arc 7">
            <a:extLst>
              <a:ext uri="{FF2B5EF4-FFF2-40B4-BE49-F238E27FC236}">
                <a16:creationId xmlns:a16="http://schemas.microsoft.com/office/drawing/2014/main" id="{108ADE93-0492-4FE5-B384-EADD6D25C67F}"/>
              </a:ext>
            </a:extLst>
          </p:cNvPr>
          <p:cNvSpPr/>
          <p:nvPr/>
        </p:nvSpPr>
        <p:spPr>
          <a:xfrm>
            <a:off x="7314376" y="415925"/>
            <a:ext cx="4268024" cy="3966849"/>
          </a:xfrm>
          <a:prstGeom prst="arc">
            <a:avLst/>
          </a:prstGeom>
          <a:noFill/>
          <a:ln w="127000" cap="rnd">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8845CF-1262-42B7-91C0-5C3877D78D05}"/>
              </a:ext>
            </a:extLst>
          </p:cNvPr>
          <p:cNvSpPr/>
          <p:nvPr/>
        </p:nvSpPr>
        <p:spPr>
          <a:xfrm>
            <a:off x="4281186" y="223519"/>
            <a:ext cx="3629628" cy="4998721"/>
          </a:xfrm>
          <a:prstGeom prst="rect">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Jamboard</a:t>
            </a:r>
          </a:p>
        </p:txBody>
      </p:sp>
      <p:pic>
        <p:nvPicPr>
          <p:cNvPr id="3" name="Picture 2" descr="A picture containing shirt&#10;&#10;Description automatically generated">
            <a:extLst>
              <a:ext uri="{FF2B5EF4-FFF2-40B4-BE49-F238E27FC236}">
                <a16:creationId xmlns:a16="http://schemas.microsoft.com/office/drawing/2014/main" id="{7FFBFBBE-967A-40AC-A816-B47F45275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42880" y="3587676"/>
            <a:ext cx="1849120" cy="2592223"/>
          </a:xfrm>
          <a:prstGeom prst="rect">
            <a:avLst/>
          </a:prstGeom>
        </p:spPr>
      </p:pic>
      <p:sp>
        <p:nvSpPr>
          <p:cNvPr id="13" name="Isosceles Triangle 12">
            <a:extLst>
              <a:ext uri="{FF2B5EF4-FFF2-40B4-BE49-F238E27FC236}">
                <a16:creationId xmlns:a16="http://schemas.microsoft.com/office/drawing/2014/main" id="{C7BA1BD0-1657-4980-8EC1-30EE312B90D5}"/>
              </a:ext>
            </a:extLst>
          </p:cNvPr>
          <p:cNvSpPr/>
          <p:nvPr/>
        </p:nvSpPr>
        <p:spPr>
          <a:xfrm rot="10800000">
            <a:off x="1573216" y="5222240"/>
            <a:ext cx="1067459" cy="44704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B884851-63EB-4747-A68D-7CBB93CD9AB5}"/>
              </a:ext>
            </a:extLst>
          </p:cNvPr>
          <p:cNvSpPr/>
          <p:nvPr/>
        </p:nvSpPr>
        <p:spPr>
          <a:xfrm rot="10800000">
            <a:off x="9551324" y="5222240"/>
            <a:ext cx="1067459" cy="447040"/>
          </a:xfrm>
          <a:prstGeom prst="triangle">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8CD30FC4-8C8F-406F-9D8E-98416071CAF3}"/>
              </a:ext>
            </a:extLst>
          </p:cNvPr>
          <p:cNvSpPr/>
          <p:nvPr/>
        </p:nvSpPr>
        <p:spPr>
          <a:xfrm rot="10800000">
            <a:off x="5562269" y="5222240"/>
            <a:ext cx="1067459" cy="447040"/>
          </a:xfrm>
          <a:prstGeom prst="triangle">
            <a:avLst/>
          </a:prstGeom>
          <a:solidFill>
            <a:srgbClr val="1B998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2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0A62C6F-9430-44B2-B663-8FF7B6C0637B}"/>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9906" r="20373"/>
          <a:stretch/>
        </p:blipFill>
        <p:spPr>
          <a:xfrm>
            <a:off x="-1" y="0"/>
            <a:ext cx="8191501" cy="6858000"/>
          </a:xfrm>
        </p:spPr>
      </p:pic>
      <p:sp>
        <p:nvSpPr>
          <p:cNvPr id="8" name="Text Placeholder 7">
            <a:extLst>
              <a:ext uri="{FF2B5EF4-FFF2-40B4-BE49-F238E27FC236}">
                <a16:creationId xmlns:a16="http://schemas.microsoft.com/office/drawing/2014/main" id="{CFEA3C7F-EAE1-4FAA-A793-4D531A717C35}"/>
              </a:ext>
            </a:extLst>
          </p:cNvPr>
          <p:cNvSpPr>
            <a:spLocks noGrp="1"/>
          </p:cNvSpPr>
          <p:nvPr>
            <p:ph type="body" sz="quarter" idx="10"/>
          </p:nvPr>
        </p:nvSpPr>
        <p:spPr>
          <a:xfrm>
            <a:off x="8604173" y="2802294"/>
            <a:ext cx="3086310" cy="2200293"/>
          </a:xfrm>
        </p:spPr>
        <p:txBody>
          <a:bodyPr>
            <a:normAutofit/>
          </a:bodyPr>
          <a:lstStyle/>
          <a:p>
            <a:r>
              <a:rPr lang="en-US" dirty="0"/>
              <a:t>Canva Webinar</a:t>
            </a:r>
          </a:p>
        </p:txBody>
      </p:sp>
      <p:sp>
        <p:nvSpPr>
          <p:cNvPr id="7" name="Subtitle 6">
            <a:extLst>
              <a:ext uri="{FF2B5EF4-FFF2-40B4-BE49-F238E27FC236}">
                <a16:creationId xmlns:a16="http://schemas.microsoft.com/office/drawing/2014/main" id="{D88644F5-539B-4CCB-9711-25A11AE9ECB9}"/>
              </a:ext>
            </a:extLst>
          </p:cNvPr>
          <p:cNvSpPr>
            <a:spLocks noGrp="1"/>
          </p:cNvSpPr>
          <p:nvPr>
            <p:ph type="subTitle" idx="1"/>
          </p:nvPr>
        </p:nvSpPr>
        <p:spPr/>
        <p:txBody>
          <a:bodyPr/>
          <a:lstStyle/>
          <a:p>
            <a:r>
              <a:rPr lang="en-US" dirty="0"/>
              <a:t>December 2020</a:t>
            </a:r>
          </a:p>
        </p:txBody>
      </p:sp>
    </p:spTree>
    <p:extLst>
      <p:ext uri="{BB962C8B-B14F-4D97-AF65-F5344CB8AC3E}">
        <p14:creationId xmlns:p14="http://schemas.microsoft.com/office/powerpoint/2010/main" val="340975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p:txBody>
          <a:bodyPr/>
          <a:lstStyle/>
          <a:p>
            <a:r>
              <a:rPr lang="en-US" dirty="0"/>
              <a:t>Why do graphic design?</a:t>
            </a:r>
          </a:p>
        </p:txBody>
      </p:sp>
      <p:sp>
        <p:nvSpPr>
          <p:cNvPr id="3" name="Text Placeholder 2">
            <a:extLst>
              <a:ext uri="{FF2B5EF4-FFF2-40B4-BE49-F238E27FC236}">
                <a16:creationId xmlns:a16="http://schemas.microsoft.com/office/drawing/2014/main" id="{71D4E9F0-C073-477F-8BFB-D1AEEC53087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02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a:xfrm>
            <a:off x="831850" y="323513"/>
            <a:ext cx="10515600" cy="1142316"/>
          </a:xfrm>
        </p:spPr>
        <p:txBody>
          <a:bodyPr/>
          <a:lstStyle/>
          <a:p>
            <a:r>
              <a:rPr lang="en-US" dirty="0"/>
              <a:t>Why do graphic design?</a:t>
            </a:r>
          </a:p>
        </p:txBody>
      </p:sp>
      <p:pic>
        <p:nvPicPr>
          <p:cNvPr id="5" name="Picture 4" descr="Text, letter&#10;&#10;Description automatically generated">
            <a:extLst>
              <a:ext uri="{FF2B5EF4-FFF2-40B4-BE49-F238E27FC236}">
                <a16:creationId xmlns:a16="http://schemas.microsoft.com/office/drawing/2014/main" id="{468C6837-D7FE-4C95-973E-E29F6EA47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86" y="1680210"/>
            <a:ext cx="5921829" cy="4228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139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a:xfrm>
            <a:off x="831850" y="323513"/>
            <a:ext cx="10515600" cy="1142316"/>
          </a:xfrm>
        </p:spPr>
        <p:txBody>
          <a:bodyPr/>
          <a:lstStyle/>
          <a:p>
            <a:r>
              <a:rPr lang="en-US" dirty="0"/>
              <a:t>Why do graphic design?</a:t>
            </a:r>
          </a:p>
        </p:txBody>
      </p:sp>
      <p:pic>
        <p:nvPicPr>
          <p:cNvPr id="5" name="Picture 4">
            <a:extLst>
              <a:ext uri="{FF2B5EF4-FFF2-40B4-BE49-F238E27FC236}">
                <a16:creationId xmlns:a16="http://schemas.microsoft.com/office/drawing/2014/main" id="{B2CF500C-7D73-4002-AD95-819888ACFE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74437" y="1628808"/>
            <a:ext cx="6043126" cy="4314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78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2A4C-F196-44B2-A1D3-0A4A84255FC8}"/>
              </a:ext>
            </a:extLst>
          </p:cNvPr>
          <p:cNvSpPr>
            <a:spLocks noGrp="1"/>
          </p:cNvSpPr>
          <p:nvPr>
            <p:ph type="title"/>
          </p:nvPr>
        </p:nvSpPr>
        <p:spPr>
          <a:xfrm>
            <a:off x="831850" y="323513"/>
            <a:ext cx="10515600" cy="1142316"/>
          </a:xfrm>
        </p:spPr>
        <p:txBody>
          <a:bodyPr/>
          <a:lstStyle/>
          <a:p>
            <a:r>
              <a:rPr lang="en-US" dirty="0"/>
              <a:t>Why do graphic design?</a:t>
            </a:r>
          </a:p>
        </p:txBody>
      </p:sp>
      <p:sp>
        <p:nvSpPr>
          <p:cNvPr id="4" name="TextBox 3">
            <a:extLst>
              <a:ext uri="{FF2B5EF4-FFF2-40B4-BE49-F238E27FC236}">
                <a16:creationId xmlns:a16="http://schemas.microsoft.com/office/drawing/2014/main" id="{226CB5BD-060F-405E-8888-773D93333AB4}"/>
              </a:ext>
            </a:extLst>
          </p:cNvPr>
          <p:cNvSpPr txBox="1"/>
          <p:nvPr/>
        </p:nvSpPr>
        <p:spPr>
          <a:xfrm>
            <a:off x="1032387" y="2330245"/>
            <a:ext cx="9261987" cy="1200329"/>
          </a:xfrm>
          <a:prstGeom prst="rect">
            <a:avLst/>
          </a:prstGeom>
          <a:noFill/>
        </p:spPr>
        <p:txBody>
          <a:bodyPr wrap="square" rtlCol="0">
            <a:spAutoFit/>
          </a:bodyPr>
          <a:lstStyle/>
          <a:p>
            <a:r>
              <a:rPr lang="en-US" dirty="0"/>
              <a:t>Like it or not, appearance matters. Attractive designs grab attention better and actually help people digest info better.</a:t>
            </a:r>
          </a:p>
          <a:p>
            <a:endParaRPr lang="en-US" dirty="0"/>
          </a:p>
          <a:p>
            <a:r>
              <a:rPr lang="en-US" dirty="0"/>
              <a:t>With a few resources, it doesn’t take much time or serious graphic design skills.</a:t>
            </a:r>
          </a:p>
        </p:txBody>
      </p:sp>
    </p:spTree>
    <p:extLst>
      <p:ext uri="{BB962C8B-B14F-4D97-AF65-F5344CB8AC3E}">
        <p14:creationId xmlns:p14="http://schemas.microsoft.com/office/powerpoint/2010/main" val="767121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reditation">
      <a:dk1>
        <a:srgbClr val="000000"/>
      </a:dk1>
      <a:lt1>
        <a:srgbClr val="FFFFFF"/>
      </a:lt1>
      <a:dk2>
        <a:srgbClr val="000000"/>
      </a:dk2>
      <a:lt2>
        <a:srgbClr val="FFFFFF"/>
      </a:lt2>
      <a:accent1>
        <a:srgbClr val="4B9CD3"/>
      </a:accent1>
      <a:accent2>
        <a:srgbClr val="13294B"/>
      </a:accent2>
      <a:accent3>
        <a:srgbClr val="B6CB6F"/>
      </a:accent3>
      <a:accent4>
        <a:srgbClr val="F4E76E"/>
      </a:accent4>
      <a:accent5>
        <a:srgbClr val="1B998B"/>
      </a:accent5>
      <a:accent6>
        <a:srgbClr val="006BA6"/>
      </a:accent6>
      <a:hlink>
        <a:srgbClr val="9DD9D2"/>
      </a:hlink>
      <a:folHlink>
        <a:srgbClr val="3A3042"/>
      </a:folHlink>
    </a:clrScheme>
    <a:fontScheme name="NCLHDA 2019">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548</Words>
  <Application>Microsoft Office PowerPoint</Application>
  <PresentationFormat>Widescreen</PresentationFormat>
  <Paragraphs>115</Paragraphs>
  <Slides>32</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Arial</vt:lpstr>
      <vt:lpstr>Bembo</vt:lpstr>
      <vt:lpstr>Calibri</vt:lpstr>
      <vt:lpstr>Calibri Light</vt:lpstr>
      <vt:lpstr>Franklin Gothic Demi Cond</vt:lpstr>
      <vt:lpstr>Franklin Gothic Medium</vt:lpstr>
      <vt:lpstr>Franklin Gothic Medium Cond</vt:lpstr>
      <vt:lpstr>Gotham Bold</vt:lpstr>
      <vt:lpstr>Helvetica</vt:lpstr>
      <vt:lpstr>Palatino Linotype</vt:lpstr>
      <vt:lpstr>Segoe UI</vt:lpstr>
      <vt:lpstr>Office Theme</vt:lpstr>
      <vt:lpstr>1_Office Theme</vt:lpstr>
      <vt:lpstr>7_Office Theme</vt:lpstr>
      <vt:lpstr>More Tools for  your Superhero  Utility Belt</vt:lpstr>
      <vt:lpstr>Presenters</vt:lpstr>
      <vt:lpstr>Winter Series</vt:lpstr>
      <vt:lpstr>PowerPoint Presentation</vt:lpstr>
      <vt:lpstr>PowerPoint Presentation</vt:lpstr>
      <vt:lpstr>Why do graphic design?</vt:lpstr>
      <vt:lpstr>Why do graphic design?</vt:lpstr>
      <vt:lpstr>Why do graphic design?</vt:lpstr>
      <vt:lpstr>Why do graphic design?</vt:lpstr>
      <vt:lpstr>What is Canva?</vt:lpstr>
      <vt:lpstr>Basic Functions: Shapes</vt:lpstr>
      <vt:lpstr>Basic Functions: Colors</vt:lpstr>
      <vt:lpstr>Basic Functions: Text</vt:lpstr>
      <vt:lpstr>Text</vt:lpstr>
      <vt:lpstr>Basic Functions: Photos</vt:lpstr>
      <vt:lpstr>Basic Functions: Positions</vt:lpstr>
      <vt:lpstr>Basic Functions: Pages</vt:lpstr>
      <vt:lpstr>Templates</vt:lpstr>
      <vt:lpstr>Templates</vt:lpstr>
      <vt:lpstr>Downloading Your Designs</vt:lpstr>
      <vt:lpstr>First Steps: As soon as we’re done:</vt:lpstr>
      <vt:lpstr>PowerPoint Presentation</vt:lpstr>
      <vt:lpstr>PowerPoint Presentation</vt:lpstr>
      <vt:lpstr>PowerPoint Presentation</vt:lpstr>
      <vt:lpstr>PowerPoint Presentation</vt:lpstr>
      <vt:lpstr>Tableau Public Basics</vt:lpstr>
      <vt:lpstr>PowerPoint Presentation</vt:lpstr>
      <vt:lpstr>Getting Started</vt:lpstr>
      <vt:lpstr>PowerPoint Presentation</vt:lpstr>
      <vt:lpstr>PowerPoint Presentation</vt:lpstr>
      <vt:lpstr>Reminder:  Public Comment Period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Origin Story</dc:title>
  <dc:creator>Rhew, Lori</dc:creator>
  <cp:lastModifiedBy>Dawson, Joseph William</cp:lastModifiedBy>
  <cp:revision>39</cp:revision>
  <dcterms:created xsi:type="dcterms:W3CDTF">2020-11-02T13:04:17Z</dcterms:created>
  <dcterms:modified xsi:type="dcterms:W3CDTF">2020-12-08T17:45:10Z</dcterms:modified>
</cp:coreProperties>
</file>